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9" r:id="rId2"/>
    <p:sldId id="258" r:id="rId3"/>
    <p:sldId id="257" r:id="rId4"/>
    <p:sldId id="260" r:id="rId5"/>
    <p:sldId id="261" r:id="rId6"/>
    <p:sldId id="281" r:id="rId7"/>
    <p:sldId id="293" r:id="rId8"/>
    <p:sldId id="282" r:id="rId9"/>
    <p:sldId id="283" r:id="rId10"/>
    <p:sldId id="287" r:id="rId11"/>
    <p:sldId id="262" r:id="rId12"/>
    <p:sldId id="265" r:id="rId13"/>
    <p:sldId id="266" r:id="rId14"/>
    <p:sldId id="308" r:id="rId15"/>
    <p:sldId id="264" r:id="rId16"/>
    <p:sldId id="263" r:id="rId17"/>
    <p:sldId id="307" r:id="rId18"/>
    <p:sldId id="267" r:id="rId19"/>
    <p:sldId id="268" r:id="rId20"/>
    <p:sldId id="269" r:id="rId21"/>
    <p:sldId id="272" r:id="rId22"/>
    <p:sldId id="270" r:id="rId23"/>
    <p:sldId id="271" r:id="rId24"/>
    <p:sldId id="278" r:id="rId25"/>
    <p:sldId id="273" r:id="rId26"/>
    <p:sldId id="275" r:id="rId27"/>
    <p:sldId id="277" r:id="rId28"/>
    <p:sldId id="274" r:id="rId29"/>
    <p:sldId id="280" r:id="rId30"/>
    <p:sldId id="285" r:id="rId31"/>
    <p:sldId id="301" r:id="rId32"/>
    <p:sldId id="291" r:id="rId33"/>
    <p:sldId id="286" r:id="rId34"/>
    <p:sldId id="279" r:id="rId35"/>
    <p:sldId id="289" r:id="rId36"/>
    <p:sldId id="303" r:id="rId37"/>
    <p:sldId id="302" r:id="rId38"/>
    <p:sldId id="304" r:id="rId39"/>
    <p:sldId id="297" r:id="rId40"/>
    <p:sldId id="305" r:id="rId41"/>
    <p:sldId id="294" r:id="rId42"/>
    <p:sldId id="295" r:id="rId43"/>
    <p:sldId id="296" r:id="rId44"/>
    <p:sldId id="30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43"/>
    <p:restoredTop sz="96327"/>
  </p:normalViewPr>
  <p:slideViewPr>
    <p:cSldViewPr snapToGrid="0" snapToObjects="1">
      <p:cViewPr varScale="1">
        <p:scale>
          <a:sx n="157" d="100"/>
          <a:sy n="157" d="100"/>
        </p:scale>
        <p:origin x="43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843EE7-EC14-4446-AA8D-C9DBAEBCF2C1}" type="datetimeFigureOut">
              <a:rPr lang="en-US" smtClean="0"/>
              <a:t>8/3/22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BFA8C1-9EB3-5449-9CCD-18EEF62D9746}" type="slidenum">
              <a:rPr lang="en-US" smtClean="0"/>
              <a:t>‹#›</a:t>
            </a:fld>
            <a:endParaRPr lang="en-US"/>
          </a:p>
        </p:txBody>
      </p:sp>
    </p:spTree>
    <p:extLst>
      <p:ext uri="{BB962C8B-B14F-4D97-AF65-F5344CB8AC3E}">
        <p14:creationId xmlns:p14="http://schemas.microsoft.com/office/powerpoint/2010/main" val="2501875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57D3A-7494-F486-CB60-A5B4198AF0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B34543-9C9B-0F89-14C3-2C810E756D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452090-4E5F-8438-3262-7FFD378C5E83}"/>
              </a:ext>
            </a:extLst>
          </p:cNvPr>
          <p:cNvSpPr>
            <a:spLocks noGrp="1"/>
          </p:cNvSpPr>
          <p:nvPr>
            <p:ph type="dt" sz="half" idx="10"/>
          </p:nvPr>
        </p:nvSpPr>
        <p:spPr/>
        <p:txBody>
          <a:bodyPr/>
          <a:lstStyle/>
          <a:p>
            <a:fld id="{36D55D4B-8D24-4D48-8C9B-F63849F4156D}" type="datetime1">
              <a:rPr lang="en-US" smtClean="0"/>
              <a:t>8/3/22</a:t>
            </a:fld>
            <a:endParaRPr lang="en-US"/>
          </a:p>
        </p:txBody>
      </p:sp>
      <p:sp>
        <p:nvSpPr>
          <p:cNvPr id="5" name="Footer Placeholder 4">
            <a:extLst>
              <a:ext uri="{FF2B5EF4-FFF2-40B4-BE49-F238E27FC236}">
                <a16:creationId xmlns:a16="http://schemas.microsoft.com/office/drawing/2014/main" id="{FE519760-065B-C636-3F80-E5BE7C3B9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E15C3E-BB20-ECEC-F4F3-4C6181877403}"/>
              </a:ext>
            </a:extLst>
          </p:cNvPr>
          <p:cNvSpPr>
            <a:spLocks noGrp="1"/>
          </p:cNvSpPr>
          <p:nvPr>
            <p:ph type="sldNum" sz="quarter" idx="12"/>
          </p:nvPr>
        </p:nvSpPr>
        <p:spPr/>
        <p:txBody>
          <a:bodyPr/>
          <a:lstStyle/>
          <a:p>
            <a:fld id="{6A7003F5-A9B1-F041-B80D-5AECD32E50CB}" type="slidenum">
              <a:rPr lang="en-US" smtClean="0"/>
              <a:t>‹#›</a:t>
            </a:fld>
            <a:endParaRPr lang="en-US"/>
          </a:p>
        </p:txBody>
      </p:sp>
    </p:spTree>
    <p:extLst>
      <p:ext uri="{BB962C8B-B14F-4D97-AF65-F5344CB8AC3E}">
        <p14:creationId xmlns:p14="http://schemas.microsoft.com/office/powerpoint/2010/main" val="3383858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DE0BB-3BC1-BAAA-8075-E324A9A362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CA2E27-4D93-7A84-99DD-0B9FD91F54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9F30F-4280-2EF0-0ABC-2E12F781E179}"/>
              </a:ext>
            </a:extLst>
          </p:cNvPr>
          <p:cNvSpPr>
            <a:spLocks noGrp="1"/>
          </p:cNvSpPr>
          <p:nvPr>
            <p:ph type="dt" sz="half" idx="10"/>
          </p:nvPr>
        </p:nvSpPr>
        <p:spPr/>
        <p:txBody>
          <a:bodyPr/>
          <a:lstStyle/>
          <a:p>
            <a:fld id="{D4C4F42D-6A19-8448-B424-68D2FBD85183}" type="datetime1">
              <a:rPr lang="en-US" smtClean="0"/>
              <a:t>8/3/22</a:t>
            </a:fld>
            <a:endParaRPr lang="en-US"/>
          </a:p>
        </p:txBody>
      </p:sp>
      <p:sp>
        <p:nvSpPr>
          <p:cNvPr id="5" name="Footer Placeholder 4">
            <a:extLst>
              <a:ext uri="{FF2B5EF4-FFF2-40B4-BE49-F238E27FC236}">
                <a16:creationId xmlns:a16="http://schemas.microsoft.com/office/drawing/2014/main" id="{85BE2FE0-ABAD-54BC-0F55-CBA777BE2F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67B6BB-131E-3B69-27E3-49198946B2B4}"/>
              </a:ext>
            </a:extLst>
          </p:cNvPr>
          <p:cNvSpPr>
            <a:spLocks noGrp="1"/>
          </p:cNvSpPr>
          <p:nvPr>
            <p:ph type="sldNum" sz="quarter" idx="12"/>
          </p:nvPr>
        </p:nvSpPr>
        <p:spPr/>
        <p:txBody>
          <a:bodyPr/>
          <a:lstStyle/>
          <a:p>
            <a:fld id="{6A7003F5-A9B1-F041-B80D-5AECD32E50CB}" type="slidenum">
              <a:rPr lang="en-US" smtClean="0"/>
              <a:t>‹#›</a:t>
            </a:fld>
            <a:endParaRPr lang="en-US"/>
          </a:p>
        </p:txBody>
      </p:sp>
    </p:spTree>
    <p:extLst>
      <p:ext uri="{BB962C8B-B14F-4D97-AF65-F5344CB8AC3E}">
        <p14:creationId xmlns:p14="http://schemas.microsoft.com/office/powerpoint/2010/main" val="1071904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493F7E-CE81-FAF5-77C9-E7655E8B2F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2157B2-7010-49D3-8821-DFF403ECAB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E75A1-2820-8B60-198E-52D100B0F346}"/>
              </a:ext>
            </a:extLst>
          </p:cNvPr>
          <p:cNvSpPr>
            <a:spLocks noGrp="1"/>
          </p:cNvSpPr>
          <p:nvPr>
            <p:ph type="dt" sz="half" idx="10"/>
          </p:nvPr>
        </p:nvSpPr>
        <p:spPr/>
        <p:txBody>
          <a:bodyPr/>
          <a:lstStyle/>
          <a:p>
            <a:fld id="{F8047423-8853-5840-9D6C-B5EA93823737}" type="datetime1">
              <a:rPr lang="en-US" smtClean="0"/>
              <a:t>8/3/22</a:t>
            </a:fld>
            <a:endParaRPr lang="en-US"/>
          </a:p>
        </p:txBody>
      </p:sp>
      <p:sp>
        <p:nvSpPr>
          <p:cNvPr id="5" name="Footer Placeholder 4">
            <a:extLst>
              <a:ext uri="{FF2B5EF4-FFF2-40B4-BE49-F238E27FC236}">
                <a16:creationId xmlns:a16="http://schemas.microsoft.com/office/drawing/2014/main" id="{6AD377AC-8A9C-465B-AE37-E53CF1A21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85871-92D7-AC3F-3E5E-CA01A84096D5}"/>
              </a:ext>
            </a:extLst>
          </p:cNvPr>
          <p:cNvSpPr>
            <a:spLocks noGrp="1"/>
          </p:cNvSpPr>
          <p:nvPr>
            <p:ph type="sldNum" sz="quarter" idx="12"/>
          </p:nvPr>
        </p:nvSpPr>
        <p:spPr/>
        <p:txBody>
          <a:bodyPr/>
          <a:lstStyle/>
          <a:p>
            <a:fld id="{6A7003F5-A9B1-F041-B80D-5AECD32E50CB}" type="slidenum">
              <a:rPr lang="en-US" smtClean="0"/>
              <a:t>‹#›</a:t>
            </a:fld>
            <a:endParaRPr lang="en-US"/>
          </a:p>
        </p:txBody>
      </p:sp>
    </p:spTree>
    <p:extLst>
      <p:ext uri="{BB962C8B-B14F-4D97-AF65-F5344CB8AC3E}">
        <p14:creationId xmlns:p14="http://schemas.microsoft.com/office/powerpoint/2010/main" val="1236465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027CB-9C34-CAC9-D3A4-03489991EA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5B7F39-F227-2165-17FA-5FC194F0AB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AE6496-C2E0-4E6B-A78B-C35DA8BE22E6}"/>
              </a:ext>
            </a:extLst>
          </p:cNvPr>
          <p:cNvSpPr>
            <a:spLocks noGrp="1"/>
          </p:cNvSpPr>
          <p:nvPr>
            <p:ph type="dt" sz="half" idx="10"/>
          </p:nvPr>
        </p:nvSpPr>
        <p:spPr/>
        <p:txBody>
          <a:bodyPr/>
          <a:lstStyle/>
          <a:p>
            <a:fld id="{82022198-BB7B-AC4D-B4E2-5AF1F8423AFC}" type="datetime1">
              <a:rPr lang="en-US" smtClean="0"/>
              <a:t>8/3/22</a:t>
            </a:fld>
            <a:endParaRPr lang="en-US"/>
          </a:p>
        </p:txBody>
      </p:sp>
      <p:sp>
        <p:nvSpPr>
          <p:cNvPr id="5" name="Footer Placeholder 4">
            <a:extLst>
              <a:ext uri="{FF2B5EF4-FFF2-40B4-BE49-F238E27FC236}">
                <a16:creationId xmlns:a16="http://schemas.microsoft.com/office/drawing/2014/main" id="{64251F30-CDD8-D174-A0A2-B09E750738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049FA-A59F-432F-91AC-1FBB8EFB8F89}"/>
              </a:ext>
            </a:extLst>
          </p:cNvPr>
          <p:cNvSpPr>
            <a:spLocks noGrp="1"/>
          </p:cNvSpPr>
          <p:nvPr>
            <p:ph type="sldNum" sz="quarter" idx="12"/>
          </p:nvPr>
        </p:nvSpPr>
        <p:spPr/>
        <p:txBody>
          <a:bodyPr/>
          <a:lstStyle/>
          <a:p>
            <a:fld id="{6A7003F5-A9B1-F041-B80D-5AECD32E50CB}" type="slidenum">
              <a:rPr lang="en-US" smtClean="0"/>
              <a:t>‹#›</a:t>
            </a:fld>
            <a:endParaRPr lang="en-US"/>
          </a:p>
        </p:txBody>
      </p:sp>
    </p:spTree>
    <p:extLst>
      <p:ext uri="{BB962C8B-B14F-4D97-AF65-F5344CB8AC3E}">
        <p14:creationId xmlns:p14="http://schemas.microsoft.com/office/powerpoint/2010/main" val="778562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5BB85-3F22-5C6E-0CF7-743A68BA84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54308E-FB8C-2B65-4A93-34A465ABAD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5927D7-FD0C-76D1-C07B-8BC2EA46B47F}"/>
              </a:ext>
            </a:extLst>
          </p:cNvPr>
          <p:cNvSpPr>
            <a:spLocks noGrp="1"/>
          </p:cNvSpPr>
          <p:nvPr>
            <p:ph type="dt" sz="half" idx="10"/>
          </p:nvPr>
        </p:nvSpPr>
        <p:spPr/>
        <p:txBody>
          <a:bodyPr/>
          <a:lstStyle/>
          <a:p>
            <a:fld id="{F5807D8A-F343-E24F-AFC2-D129F0A2552D}" type="datetime1">
              <a:rPr lang="en-US" smtClean="0"/>
              <a:t>8/3/22</a:t>
            </a:fld>
            <a:endParaRPr lang="en-US"/>
          </a:p>
        </p:txBody>
      </p:sp>
      <p:sp>
        <p:nvSpPr>
          <p:cNvPr id="5" name="Footer Placeholder 4">
            <a:extLst>
              <a:ext uri="{FF2B5EF4-FFF2-40B4-BE49-F238E27FC236}">
                <a16:creationId xmlns:a16="http://schemas.microsoft.com/office/drawing/2014/main" id="{0BA7E3C8-591C-064B-0C6B-2E10F2CD0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297FC4-531F-F8FC-A502-E98EE2EB4A16}"/>
              </a:ext>
            </a:extLst>
          </p:cNvPr>
          <p:cNvSpPr>
            <a:spLocks noGrp="1"/>
          </p:cNvSpPr>
          <p:nvPr>
            <p:ph type="sldNum" sz="quarter" idx="12"/>
          </p:nvPr>
        </p:nvSpPr>
        <p:spPr/>
        <p:txBody>
          <a:bodyPr/>
          <a:lstStyle/>
          <a:p>
            <a:fld id="{6A7003F5-A9B1-F041-B80D-5AECD32E50CB}" type="slidenum">
              <a:rPr lang="en-US" smtClean="0"/>
              <a:t>‹#›</a:t>
            </a:fld>
            <a:endParaRPr lang="en-US"/>
          </a:p>
        </p:txBody>
      </p:sp>
    </p:spTree>
    <p:extLst>
      <p:ext uri="{BB962C8B-B14F-4D97-AF65-F5344CB8AC3E}">
        <p14:creationId xmlns:p14="http://schemas.microsoft.com/office/powerpoint/2010/main" val="35547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7207E-B225-7E5E-B8BA-C69C3036F9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04486B-56FE-6E3A-E56E-9A5AC41F58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437FD5-C3F1-7C87-C30B-CC349F43D5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C98024-5C06-CD0D-951C-C66D06F9F76F}"/>
              </a:ext>
            </a:extLst>
          </p:cNvPr>
          <p:cNvSpPr>
            <a:spLocks noGrp="1"/>
          </p:cNvSpPr>
          <p:nvPr>
            <p:ph type="dt" sz="half" idx="10"/>
          </p:nvPr>
        </p:nvSpPr>
        <p:spPr/>
        <p:txBody>
          <a:bodyPr/>
          <a:lstStyle/>
          <a:p>
            <a:fld id="{0258A2B3-F708-544C-94B9-E700C93899C4}" type="datetime1">
              <a:rPr lang="en-US" smtClean="0"/>
              <a:t>8/3/22</a:t>
            </a:fld>
            <a:endParaRPr lang="en-US"/>
          </a:p>
        </p:txBody>
      </p:sp>
      <p:sp>
        <p:nvSpPr>
          <p:cNvPr id="6" name="Footer Placeholder 5">
            <a:extLst>
              <a:ext uri="{FF2B5EF4-FFF2-40B4-BE49-F238E27FC236}">
                <a16:creationId xmlns:a16="http://schemas.microsoft.com/office/drawing/2014/main" id="{0392D5AC-5ABF-88AC-6FBC-D457AEE099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5165BE-FC25-347B-BAC3-A171CF5CEA8C}"/>
              </a:ext>
            </a:extLst>
          </p:cNvPr>
          <p:cNvSpPr>
            <a:spLocks noGrp="1"/>
          </p:cNvSpPr>
          <p:nvPr>
            <p:ph type="sldNum" sz="quarter" idx="12"/>
          </p:nvPr>
        </p:nvSpPr>
        <p:spPr/>
        <p:txBody>
          <a:bodyPr/>
          <a:lstStyle/>
          <a:p>
            <a:fld id="{6A7003F5-A9B1-F041-B80D-5AECD32E50CB}" type="slidenum">
              <a:rPr lang="en-US" smtClean="0"/>
              <a:t>‹#›</a:t>
            </a:fld>
            <a:endParaRPr lang="en-US"/>
          </a:p>
        </p:txBody>
      </p:sp>
    </p:spTree>
    <p:extLst>
      <p:ext uri="{BB962C8B-B14F-4D97-AF65-F5344CB8AC3E}">
        <p14:creationId xmlns:p14="http://schemas.microsoft.com/office/powerpoint/2010/main" val="1365575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621D-3391-D212-E8C9-23167E75FE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03A87B-6D85-AF74-1194-0B43F4F6E5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3F7434-F0BE-084D-9DE1-45F9988B0F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C43020-3B80-160F-C533-1902770F80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246BFF-E660-4CF3-8A43-8BCE7FA1CC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CB8DCC-6BB8-514E-3D77-C3348D952CCD}"/>
              </a:ext>
            </a:extLst>
          </p:cNvPr>
          <p:cNvSpPr>
            <a:spLocks noGrp="1"/>
          </p:cNvSpPr>
          <p:nvPr>
            <p:ph type="dt" sz="half" idx="10"/>
          </p:nvPr>
        </p:nvSpPr>
        <p:spPr/>
        <p:txBody>
          <a:bodyPr/>
          <a:lstStyle/>
          <a:p>
            <a:fld id="{94B8B8F0-1270-7D4E-ACD6-1BAFBAD1C42B}" type="datetime1">
              <a:rPr lang="en-US" smtClean="0"/>
              <a:t>8/3/22</a:t>
            </a:fld>
            <a:endParaRPr lang="en-US"/>
          </a:p>
        </p:txBody>
      </p:sp>
      <p:sp>
        <p:nvSpPr>
          <p:cNvPr id="8" name="Footer Placeholder 7">
            <a:extLst>
              <a:ext uri="{FF2B5EF4-FFF2-40B4-BE49-F238E27FC236}">
                <a16:creationId xmlns:a16="http://schemas.microsoft.com/office/drawing/2014/main" id="{DEA850E9-8917-6B4A-D4E6-EBDBE0629C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5AB877-4731-BFE7-7827-CFC5040E454E}"/>
              </a:ext>
            </a:extLst>
          </p:cNvPr>
          <p:cNvSpPr>
            <a:spLocks noGrp="1"/>
          </p:cNvSpPr>
          <p:nvPr>
            <p:ph type="sldNum" sz="quarter" idx="12"/>
          </p:nvPr>
        </p:nvSpPr>
        <p:spPr/>
        <p:txBody>
          <a:bodyPr/>
          <a:lstStyle/>
          <a:p>
            <a:fld id="{6A7003F5-A9B1-F041-B80D-5AECD32E50CB}" type="slidenum">
              <a:rPr lang="en-US" smtClean="0"/>
              <a:t>‹#›</a:t>
            </a:fld>
            <a:endParaRPr lang="en-US"/>
          </a:p>
        </p:txBody>
      </p:sp>
    </p:spTree>
    <p:extLst>
      <p:ext uri="{BB962C8B-B14F-4D97-AF65-F5344CB8AC3E}">
        <p14:creationId xmlns:p14="http://schemas.microsoft.com/office/powerpoint/2010/main" val="914952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C5C68-97B7-CADA-3F9E-F86EED907C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1F481B-36E8-5478-505E-E002632B6AAE}"/>
              </a:ext>
            </a:extLst>
          </p:cNvPr>
          <p:cNvSpPr>
            <a:spLocks noGrp="1"/>
          </p:cNvSpPr>
          <p:nvPr>
            <p:ph type="dt" sz="half" idx="10"/>
          </p:nvPr>
        </p:nvSpPr>
        <p:spPr/>
        <p:txBody>
          <a:bodyPr/>
          <a:lstStyle/>
          <a:p>
            <a:fld id="{1498CF03-0E5E-FA44-81DE-14B10374EDB9}" type="datetime1">
              <a:rPr lang="en-US" smtClean="0"/>
              <a:t>8/3/22</a:t>
            </a:fld>
            <a:endParaRPr lang="en-US"/>
          </a:p>
        </p:txBody>
      </p:sp>
      <p:sp>
        <p:nvSpPr>
          <p:cNvPr id="4" name="Footer Placeholder 3">
            <a:extLst>
              <a:ext uri="{FF2B5EF4-FFF2-40B4-BE49-F238E27FC236}">
                <a16:creationId xmlns:a16="http://schemas.microsoft.com/office/drawing/2014/main" id="{947070BD-D035-D075-75D3-A34E7F3862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51E8E1-848F-2015-910D-7ECA134283C6}"/>
              </a:ext>
            </a:extLst>
          </p:cNvPr>
          <p:cNvSpPr>
            <a:spLocks noGrp="1"/>
          </p:cNvSpPr>
          <p:nvPr>
            <p:ph type="sldNum" sz="quarter" idx="12"/>
          </p:nvPr>
        </p:nvSpPr>
        <p:spPr/>
        <p:txBody>
          <a:bodyPr/>
          <a:lstStyle/>
          <a:p>
            <a:fld id="{6A7003F5-A9B1-F041-B80D-5AECD32E50CB}" type="slidenum">
              <a:rPr lang="en-US" smtClean="0"/>
              <a:t>‹#›</a:t>
            </a:fld>
            <a:endParaRPr lang="en-US"/>
          </a:p>
        </p:txBody>
      </p:sp>
    </p:spTree>
    <p:extLst>
      <p:ext uri="{BB962C8B-B14F-4D97-AF65-F5344CB8AC3E}">
        <p14:creationId xmlns:p14="http://schemas.microsoft.com/office/powerpoint/2010/main" val="582818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78D3FB-8D33-9523-7ADF-2A9BB651EAB7}"/>
              </a:ext>
            </a:extLst>
          </p:cNvPr>
          <p:cNvSpPr>
            <a:spLocks noGrp="1"/>
          </p:cNvSpPr>
          <p:nvPr>
            <p:ph type="dt" sz="half" idx="10"/>
          </p:nvPr>
        </p:nvSpPr>
        <p:spPr/>
        <p:txBody>
          <a:bodyPr/>
          <a:lstStyle/>
          <a:p>
            <a:fld id="{FA2CAB3D-9234-D849-A5D2-78085DD3A9AC}" type="datetime1">
              <a:rPr lang="en-US" smtClean="0"/>
              <a:t>8/3/22</a:t>
            </a:fld>
            <a:endParaRPr lang="en-US"/>
          </a:p>
        </p:txBody>
      </p:sp>
      <p:sp>
        <p:nvSpPr>
          <p:cNvPr id="3" name="Footer Placeholder 2">
            <a:extLst>
              <a:ext uri="{FF2B5EF4-FFF2-40B4-BE49-F238E27FC236}">
                <a16:creationId xmlns:a16="http://schemas.microsoft.com/office/drawing/2014/main" id="{52AFFC03-A569-9C26-75FC-A339A68557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AE9A25-A34A-36AA-DCCB-90E45B7ABED7}"/>
              </a:ext>
            </a:extLst>
          </p:cNvPr>
          <p:cNvSpPr>
            <a:spLocks noGrp="1"/>
          </p:cNvSpPr>
          <p:nvPr>
            <p:ph type="sldNum" sz="quarter" idx="12"/>
          </p:nvPr>
        </p:nvSpPr>
        <p:spPr/>
        <p:txBody>
          <a:bodyPr/>
          <a:lstStyle/>
          <a:p>
            <a:fld id="{6A7003F5-A9B1-F041-B80D-5AECD32E50CB}" type="slidenum">
              <a:rPr lang="en-US" smtClean="0"/>
              <a:t>‹#›</a:t>
            </a:fld>
            <a:endParaRPr lang="en-US"/>
          </a:p>
        </p:txBody>
      </p:sp>
    </p:spTree>
    <p:extLst>
      <p:ext uri="{BB962C8B-B14F-4D97-AF65-F5344CB8AC3E}">
        <p14:creationId xmlns:p14="http://schemas.microsoft.com/office/powerpoint/2010/main" val="3608754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9A04-C6CE-4086-65AE-29B71AA887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C99673-AC93-8F99-EDBC-FFB3874E01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10FCBA-8796-2712-4621-196545BA24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658362-4C0D-7570-83BE-D1CDE8CAD671}"/>
              </a:ext>
            </a:extLst>
          </p:cNvPr>
          <p:cNvSpPr>
            <a:spLocks noGrp="1"/>
          </p:cNvSpPr>
          <p:nvPr>
            <p:ph type="dt" sz="half" idx="10"/>
          </p:nvPr>
        </p:nvSpPr>
        <p:spPr/>
        <p:txBody>
          <a:bodyPr/>
          <a:lstStyle/>
          <a:p>
            <a:fld id="{4A39B2D3-CE2E-D844-B86A-51A7AD0540F7}" type="datetime1">
              <a:rPr lang="en-US" smtClean="0"/>
              <a:t>8/3/22</a:t>
            </a:fld>
            <a:endParaRPr lang="en-US"/>
          </a:p>
        </p:txBody>
      </p:sp>
      <p:sp>
        <p:nvSpPr>
          <p:cNvPr id="6" name="Footer Placeholder 5">
            <a:extLst>
              <a:ext uri="{FF2B5EF4-FFF2-40B4-BE49-F238E27FC236}">
                <a16:creationId xmlns:a16="http://schemas.microsoft.com/office/drawing/2014/main" id="{CD8FB2A8-961F-AB5C-CD83-96BD9C3AAC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9321B5-6B65-5F73-CC16-E86E5CDE20AD}"/>
              </a:ext>
            </a:extLst>
          </p:cNvPr>
          <p:cNvSpPr>
            <a:spLocks noGrp="1"/>
          </p:cNvSpPr>
          <p:nvPr>
            <p:ph type="sldNum" sz="quarter" idx="12"/>
          </p:nvPr>
        </p:nvSpPr>
        <p:spPr/>
        <p:txBody>
          <a:bodyPr/>
          <a:lstStyle/>
          <a:p>
            <a:fld id="{6A7003F5-A9B1-F041-B80D-5AECD32E50CB}" type="slidenum">
              <a:rPr lang="en-US" smtClean="0"/>
              <a:t>‹#›</a:t>
            </a:fld>
            <a:endParaRPr lang="en-US"/>
          </a:p>
        </p:txBody>
      </p:sp>
    </p:spTree>
    <p:extLst>
      <p:ext uri="{BB962C8B-B14F-4D97-AF65-F5344CB8AC3E}">
        <p14:creationId xmlns:p14="http://schemas.microsoft.com/office/powerpoint/2010/main" val="3269407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4A449-2AFA-F668-7329-683DF1E48B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49A69C-E528-7B6C-F52F-B95A30FEB7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A14687-7691-C04D-DA7C-D8567E0ED4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7FD8AA-A6AD-3696-684F-C6831C1DC839}"/>
              </a:ext>
            </a:extLst>
          </p:cNvPr>
          <p:cNvSpPr>
            <a:spLocks noGrp="1"/>
          </p:cNvSpPr>
          <p:nvPr>
            <p:ph type="dt" sz="half" idx="10"/>
          </p:nvPr>
        </p:nvSpPr>
        <p:spPr/>
        <p:txBody>
          <a:bodyPr/>
          <a:lstStyle/>
          <a:p>
            <a:fld id="{CA1E6583-150A-BA49-B74E-C0E4139D1E21}" type="datetime1">
              <a:rPr lang="en-US" smtClean="0"/>
              <a:t>8/3/22</a:t>
            </a:fld>
            <a:endParaRPr lang="en-US"/>
          </a:p>
        </p:txBody>
      </p:sp>
      <p:sp>
        <p:nvSpPr>
          <p:cNvPr id="6" name="Footer Placeholder 5">
            <a:extLst>
              <a:ext uri="{FF2B5EF4-FFF2-40B4-BE49-F238E27FC236}">
                <a16:creationId xmlns:a16="http://schemas.microsoft.com/office/drawing/2014/main" id="{B6760FAE-9184-053A-E3FF-33367A7320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963112-4B00-5E2F-0BC0-C651ED8F7E24}"/>
              </a:ext>
            </a:extLst>
          </p:cNvPr>
          <p:cNvSpPr>
            <a:spLocks noGrp="1"/>
          </p:cNvSpPr>
          <p:nvPr>
            <p:ph type="sldNum" sz="quarter" idx="12"/>
          </p:nvPr>
        </p:nvSpPr>
        <p:spPr/>
        <p:txBody>
          <a:bodyPr/>
          <a:lstStyle/>
          <a:p>
            <a:fld id="{6A7003F5-A9B1-F041-B80D-5AECD32E50CB}" type="slidenum">
              <a:rPr lang="en-US" smtClean="0"/>
              <a:t>‹#›</a:t>
            </a:fld>
            <a:endParaRPr lang="en-US"/>
          </a:p>
        </p:txBody>
      </p:sp>
    </p:spTree>
    <p:extLst>
      <p:ext uri="{BB962C8B-B14F-4D97-AF65-F5344CB8AC3E}">
        <p14:creationId xmlns:p14="http://schemas.microsoft.com/office/powerpoint/2010/main" val="1748413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FB6983-6C41-8E09-E95C-29D850472C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B99317-9EA3-F3CA-8E8A-49A7A86685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5DB539-665F-F2A9-8E4C-C62D4F169E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286692-2061-ED4C-9B34-A059223E030E}" type="datetime1">
              <a:rPr lang="en-US" smtClean="0"/>
              <a:t>8/3/22</a:t>
            </a:fld>
            <a:endParaRPr lang="en-US"/>
          </a:p>
        </p:txBody>
      </p:sp>
      <p:sp>
        <p:nvSpPr>
          <p:cNvPr id="5" name="Footer Placeholder 4">
            <a:extLst>
              <a:ext uri="{FF2B5EF4-FFF2-40B4-BE49-F238E27FC236}">
                <a16:creationId xmlns:a16="http://schemas.microsoft.com/office/drawing/2014/main" id="{E0FC378C-F9EE-CC26-E71F-8DE002D8CA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CAA1B1-86DD-7B76-1FC6-6896DB219D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003F5-A9B1-F041-B80D-5AECD32E50CB}" type="slidenum">
              <a:rPr lang="en-US" smtClean="0"/>
              <a:t>‹#›</a:t>
            </a:fld>
            <a:endParaRPr lang="en-US"/>
          </a:p>
        </p:txBody>
      </p:sp>
    </p:spTree>
    <p:extLst>
      <p:ext uri="{BB962C8B-B14F-4D97-AF65-F5344CB8AC3E}">
        <p14:creationId xmlns:p14="http://schemas.microsoft.com/office/powerpoint/2010/main" val="3327728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92C3F-F6B7-B2B2-0EF1-380502D86ECF}"/>
              </a:ext>
            </a:extLst>
          </p:cNvPr>
          <p:cNvSpPr>
            <a:spLocks noGrp="1"/>
          </p:cNvSpPr>
          <p:nvPr>
            <p:ph type="title"/>
          </p:nvPr>
        </p:nvSpPr>
        <p:spPr>
          <a:xfrm>
            <a:off x="762927" y="-113644"/>
            <a:ext cx="11037094" cy="1569664"/>
          </a:xfrm>
        </p:spPr>
        <p:txBody>
          <a:bodyPr>
            <a:noAutofit/>
          </a:bodyPr>
          <a:lstStyle/>
          <a:p>
            <a:r>
              <a:rPr lang="en-US" sz="3700" b="1" dirty="0"/>
              <a:t>TECHNIQUES FOR BUILDING LARGE MODEL RAILROADS</a:t>
            </a:r>
            <a:br>
              <a:rPr lang="en-US" sz="3700" dirty="0"/>
            </a:br>
            <a:endParaRPr lang="en-US" sz="3700" dirty="0"/>
          </a:p>
        </p:txBody>
      </p:sp>
      <p:pic>
        <p:nvPicPr>
          <p:cNvPr id="17" name="IMG_4498 (1)_bohRZe.mp4" descr="IMG_4498 (1)_bohRZe.mp4">
            <a:hlinkClick r:id="" action="ppaction://media"/>
            <a:extLst>
              <a:ext uri="{FF2B5EF4-FFF2-40B4-BE49-F238E27FC236}">
                <a16:creationId xmlns:a16="http://schemas.microsoft.com/office/drawing/2014/main" id="{27109B2C-0E1E-9599-6E1B-B759403A8A1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76756" y="671188"/>
            <a:ext cx="10238488" cy="5760824"/>
          </a:xfrm>
        </p:spPr>
      </p:pic>
      <p:sp>
        <p:nvSpPr>
          <p:cNvPr id="3" name="Slide Number Placeholder 2">
            <a:extLst>
              <a:ext uri="{FF2B5EF4-FFF2-40B4-BE49-F238E27FC236}">
                <a16:creationId xmlns:a16="http://schemas.microsoft.com/office/drawing/2014/main" id="{10F6E229-AD85-1E95-B41B-A4B8A761B465}"/>
              </a:ext>
            </a:extLst>
          </p:cNvPr>
          <p:cNvSpPr>
            <a:spLocks noGrp="1"/>
          </p:cNvSpPr>
          <p:nvPr>
            <p:ph type="sldNum" sz="quarter" idx="12"/>
          </p:nvPr>
        </p:nvSpPr>
        <p:spPr/>
        <p:txBody>
          <a:bodyPr/>
          <a:lstStyle/>
          <a:p>
            <a:fld id="{6A7003F5-A9B1-F041-B80D-5AECD32E50CB}" type="slidenum">
              <a:rPr lang="en-US" smtClean="0"/>
              <a:t>1</a:t>
            </a:fld>
            <a:endParaRPr lang="en-US"/>
          </a:p>
        </p:txBody>
      </p:sp>
      <p:sp>
        <p:nvSpPr>
          <p:cNvPr id="4" name="TextBox 3">
            <a:extLst>
              <a:ext uri="{FF2B5EF4-FFF2-40B4-BE49-F238E27FC236}">
                <a16:creationId xmlns:a16="http://schemas.microsoft.com/office/drawing/2014/main" id="{D3E6AE8D-9F2A-D471-5AA9-8C6093A2A05F}"/>
              </a:ext>
            </a:extLst>
          </p:cNvPr>
          <p:cNvSpPr txBox="1"/>
          <p:nvPr/>
        </p:nvSpPr>
        <p:spPr>
          <a:xfrm>
            <a:off x="4806670" y="6432012"/>
            <a:ext cx="2000228" cy="369332"/>
          </a:xfrm>
          <a:prstGeom prst="rect">
            <a:avLst/>
          </a:prstGeom>
          <a:noFill/>
        </p:spPr>
        <p:txBody>
          <a:bodyPr wrap="none" rtlCol="0">
            <a:spAutoFit/>
          </a:bodyPr>
          <a:lstStyle/>
          <a:p>
            <a:r>
              <a:rPr lang="en-US" dirty="0"/>
              <a:t>By Willy Monaghan</a:t>
            </a:r>
          </a:p>
        </p:txBody>
      </p:sp>
    </p:spTree>
    <p:extLst>
      <p:ext uri="{BB962C8B-B14F-4D97-AF65-F5344CB8AC3E}">
        <p14:creationId xmlns:p14="http://schemas.microsoft.com/office/powerpoint/2010/main" val="30846300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1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D4D39-3DEB-C6E4-3CBB-D866F2F5C72E}"/>
              </a:ext>
            </a:extLst>
          </p:cNvPr>
          <p:cNvSpPr>
            <a:spLocks noGrp="1"/>
          </p:cNvSpPr>
          <p:nvPr>
            <p:ph type="title"/>
          </p:nvPr>
        </p:nvSpPr>
        <p:spPr>
          <a:xfrm>
            <a:off x="7956993" y="244967"/>
            <a:ext cx="3483429" cy="5780949"/>
          </a:xfrm>
        </p:spPr>
        <p:txBody>
          <a:bodyPr>
            <a:normAutofit/>
          </a:bodyPr>
          <a:lstStyle/>
          <a:p>
            <a:r>
              <a:rPr lang="en-US" sz="2700" dirty="0">
                <a:latin typeface="Calibri" panose="020F0502020204030204" pitchFamily="34" charset="0"/>
                <a:ea typeface="Calibri" panose="020F0502020204030204" pitchFamily="34" charset="0"/>
                <a:cs typeface="Times New Roman" panose="02020603050405020304" pitchFamily="18" charset="0"/>
              </a:rPr>
              <a:t>PLANNING FOR SCALE: </a:t>
            </a:r>
            <a:br>
              <a:rPr lang="en-US" dirty="0">
                <a:latin typeface="Calibri" panose="020F0502020204030204" pitchFamily="34" charset="0"/>
                <a:ea typeface="Calibri" panose="020F0502020204030204" pitchFamily="34" charset="0"/>
                <a:cs typeface="Times New Roman" panose="02020603050405020304" pitchFamily="18" charset="0"/>
              </a:rPr>
            </a:br>
            <a:r>
              <a:rPr lang="en-US" sz="3100" b="1" dirty="0">
                <a:latin typeface="Calibri" panose="020F0502020204030204" pitchFamily="34" charset="0"/>
                <a:cs typeface="Times New Roman" panose="02020603050405020304" pitchFamily="18" charset="0"/>
              </a:rPr>
              <a:t>PLAN THE VIEWS</a:t>
            </a:r>
            <a:br>
              <a:rPr lang="en-US" sz="8800" b="1" dirty="0">
                <a:latin typeface="Calibri" panose="020F0502020204030204" pitchFamily="34" charset="0"/>
                <a:cs typeface="Times New Roman" panose="02020603050405020304" pitchFamily="18" charset="0"/>
              </a:rPr>
            </a:br>
            <a:r>
              <a:rPr lang="en-US" sz="2700" b="1" dirty="0">
                <a:latin typeface="Calibri" panose="020F0502020204030204" pitchFamily="34" charset="0"/>
                <a:cs typeface="Times New Roman" panose="02020603050405020304" pitchFamily="18" charset="0"/>
              </a:rPr>
              <a:t>Mock Up the Scene</a:t>
            </a:r>
            <a:br>
              <a:rPr lang="en-US" sz="2700" b="1" dirty="0">
                <a:latin typeface="Calibri" panose="020F0502020204030204" pitchFamily="34" charset="0"/>
                <a:cs typeface="Times New Roman" panose="02020603050405020304" pitchFamily="18" charset="0"/>
              </a:rPr>
            </a:br>
            <a:br>
              <a:rPr lang="en-US" sz="2700" b="1" dirty="0">
                <a:latin typeface="Calibri" panose="020F0502020204030204" pitchFamily="34" charset="0"/>
                <a:cs typeface="Times New Roman" panose="02020603050405020304" pitchFamily="18" charset="0"/>
              </a:rPr>
            </a:br>
            <a:r>
              <a:rPr lang="en-US" sz="2700" dirty="0">
                <a:latin typeface="Calibri" panose="020F0502020204030204" pitchFamily="34" charset="0"/>
                <a:cs typeface="Times New Roman" panose="02020603050405020304" pitchFamily="18" charset="0"/>
              </a:rPr>
              <a:t>Evaluate your work and continually mock up the way the scene looks. For instance, the route to the right toward Hunter is much more interesting after I tried putting in some hemlocks in the foreground to partially obscure the view.</a:t>
            </a:r>
            <a:endParaRPr lang="en-US" sz="2700" dirty="0"/>
          </a:p>
        </p:txBody>
      </p:sp>
      <p:pic>
        <p:nvPicPr>
          <p:cNvPr id="4" name="Picture 3" descr="A picture containing tree, outdoor, plant, conifer&#10;&#10;Description automatically generated">
            <a:extLst>
              <a:ext uri="{FF2B5EF4-FFF2-40B4-BE49-F238E27FC236}">
                <a16:creationId xmlns:a16="http://schemas.microsoft.com/office/drawing/2014/main" id="{EEC59544-C2E3-1B50-847E-16077DBBEDFC}"/>
              </a:ext>
            </a:extLst>
          </p:cNvPr>
          <p:cNvPicPr>
            <a:picLocks noChangeAspect="1"/>
          </p:cNvPicPr>
          <p:nvPr/>
        </p:nvPicPr>
        <p:blipFill>
          <a:blip r:embed="rId2"/>
          <a:stretch>
            <a:fillRect/>
          </a:stretch>
        </p:blipFill>
        <p:spPr>
          <a:xfrm>
            <a:off x="4785966" y="143692"/>
            <a:ext cx="2571750" cy="3429000"/>
          </a:xfrm>
          <a:prstGeom prst="rect">
            <a:avLst/>
          </a:prstGeom>
        </p:spPr>
      </p:pic>
      <p:pic>
        <p:nvPicPr>
          <p:cNvPr id="6" name="Picture 5" descr="A dirt road with trees on either side of it&#10;&#10;Description automatically generated with low confidence">
            <a:extLst>
              <a:ext uri="{FF2B5EF4-FFF2-40B4-BE49-F238E27FC236}">
                <a16:creationId xmlns:a16="http://schemas.microsoft.com/office/drawing/2014/main" id="{72F9AFA8-8ED4-3300-99C4-517E69E027F5}"/>
              </a:ext>
            </a:extLst>
          </p:cNvPr>
          <p:cNvPicPr>
            <a:picLocks noChangeAspect="1"/>
          </p:cNvPicPr>
          <p:nvPr/>
        </p:nvPicPr>
        <p:blipFill>
          <a:blip r:embed="rId3"/>
          <a:stretch>
            <a:fillRect/>
          </a:stretch>
        </p:blipFill>
        <p:spPr>
          <a:xfrm>
            <a:off x="524822" y="42389"/>
            <a:ext cx="3899826" cy="2924869"/>
          </a:xfrm>
          <a:prstGeom prst="rect">
            <a:avLst/>
          </a:prstGeom>
        </p:spPr>
      </p:pic>
      <p:pic>
        <p:nvPicPr>
          <p:cNvPr id="8" name="Picture 7" descr="A picture containing grass, sky, outdoor, plant&#10;&#10;Description automatically generated">
            <a:extLst>
              <a:ext uri="{FF2B5EF4-FFF2-40B4-BE49-F238E27FC236}">
                <a16:creationId xmlns:a16="http://schemas.microsoft.com/office/drawing/2014/main" id="{80C7CBFE-5409-6AC0-A0FE-EBC23BD5E15F}"/>
              </a:ext>
            </a:extLst>
          </p:cNvPr>
          <p:cNvPicPr>
            <a:picLocks noChangeAspect="1"/>
          </p:cNvPicPr>
          <p:nvPr/>
        </p:nvPicPr>
        <p:blipFill>
          <a:blip r:embed="rId4"/>
          <a:stretch>
            <a:fillRect/>
          </a:stretch>
        </p:blipFill>
        <p:spPr>
          <a:xfrm>
            <a:off x="703260" y="3135442"/>
            <a:ext cx="4985614" cy="3739211"/>
          </a:xfrm>
          <a:prstGeom prst="rect">
            <a:avLst/>
          </a:prstGeom>
        </p:spPr>
      </p:pic>
      <p:sp>
        <p:nvSpPr>
          <p:cNvPr id="3" name="Slide Number Placeholder 2">
            <a:extLst>
              <a:ext uri="{FF2B5EF4-FFF2-40B4-BE49-F238E27FC236}">
                <a16:creationId xmlns:a16="http://schemas.microsoft.com/office/drawing/2014/main" id="{9493E3F3-78DE-24EB-0EEA-CFDFF074BF8C}"/>
              </a:ext>
            </a:extLst>
          </p:cNvPr>
          <p:cNvSpPr>
            <a:spLocks noGrp="1"/>
          </p:cNvSpPr>
          <p:nvPr>
            <p:ph type="sldNum" sz="quarter" idx="12"/>
          </p:nvPr>
        </p:nvSpPr>
        <p:spPr/>
        <p:txBody>
          <a:bodyPr/>
          <a:lstStyle/>
          <a:p>
            <a:fld id="{6A7003F5-A9B1-F041-B80D-5AECD32E50CB}" type="slidenum">
              <a:rPr lang="en-US" smtClean="0"/>
              <a:t>10</a:t>
            </a:fld>
            <a:endParaRPr lang="en-US"/>
          </a:p>
        </p:txBody>
      </p:sp>
    </p:spTree>
    <p:extLst>
      <p:ext uri="{BB962C8B-B14F-4D97-AF65-F5344CB8AC3E}">
        <p14:creationId xmlns:p14="http://schemas.microsoft.com/office/powerpoint/2010/main" val="3451833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E021C-3103-A86A-EFED-C943D0FA6AC2}"/>
              </a:ext>
            </a:extLst>
          </p:cNvPr>
          <p:cNvSpPr>
            <a:spLocks noGrp="1"/>
          </p:cNvSpPr>
          <p:nvPr>
            <p:ph type="title"/>
          </p:nvPr>
        </p:nvSpPr>
        <p:spPr>
          <a:xfrm>
            <a:off x="6849008" y="318052"/>
            <a:ext cx="4661452" cy="6745357"/>
          </a:xfrm>
        </p:spPr>
        <p:txBody>
          <a:bodyPr>
            <a:normAutofit fontScale="90000"/>
          </a:bodyPr>
          <a:lstStyle/>
          <a:p>
            <a:r>
              <a:rPr lang="en-US" sz="2700" dirty="0">
                <a:latin typeface="Calibri" panose="020F0502020204030204" pitchFamily="34" charset="0"/>
                <a:ea typeface="Calibri" panose="020F0502020204030204" pitchFamily="34" charset="0"/>
                <a:cs typeface="Times New Roman" panose="02020603050405020304" pitchFamily="18" charset="0"/>
              </a:rPr>
              <a:t>PLANNING FOR SCALE: </a:t>
            </a:r>
            <a:br>
              <a:rPr lang="en-US" dirty="0">
                <a:latin typeface="Calibri" panose="020F0502020204030204" pitchFamily="34" charset="0"/>
                <a:ea typeface="Calibri" panose="020F0502020204030204" pitchFamily="34" charset="0"/>
                <a:cs typeface="Times New Roman" panose="02020603050405020304" pitchFamily="18" charset="0"/>
              </a:rPr>
            </a:br>
            <a:r>
              <a:rPr lang="en-US" sz="3600" b="1" dirty="0">
                <a:latin typeface="Calibri" panose="020F0502020204030204" pitchFamily="34" charset="0"/>
                <a:ea typeface="Calibri" panose="020F0502020204030204" pitchFamily="34" charset="0"/>
                <a:cs typeface="Times New Roman" panose="02020603050405020304" pitchFamily="18" charset="0"/>
              </a:rPr>
              <a:t>GET HELP</a:t>
            </a:r>
            <a:br>
              <a:rPr lang="en-US" sz="8800" b="1" dirty="0">
                <a:latin typeface="Calibri" panose="020F0502020204030204" pitchFamily="34" charset="0"/>
                <a:cs typeface="Times New Roman" panose="02020603050405020304" pitchFamily="18" charset="0"/>
              </a:rPr>
            </a:br>
            <a:r>
              <a:rPr lang="en-US" sz="2800" b="1" dirty="0"/>
              <a:t>Here are the Crescent City S Scalers working on the Ulster and Delaware.</a:t>
            </a:r>
            <a:br>
              <a:rPr lang="en-US" sz="2800" b="1" dirty="0"/>
            </a:br>
            <a:br>
              <a:rPr lang="en-US" sz="2800" b="1" dirty="0"/>
            </a:br>
            <a:r>
              <a:rPr lang="en-US" sz="2800" b="1" dirty="0"/>
              <a:t>Articles, videos, and masters of diorama like Luke </a:t>
            </a:r>
            <a:r>
              <a:rPr lang="en-US" sz="2800" b="1" dirty="0" err="1"/>
              <a:t>Towan</a:t>
            </a:r>
            <a:r>
              <a:rPr lang="en-US" sz="2800" b="1" dirty="0"/>
              <a:t> offer extensive advice. </a:t>
            </a:r>
            <a:br>
              <a:rPr lang="en-US" sz="2800" b="1" dirty="0"/>
            </a:br>
            <a:br>
              <a:rPr lang="en-US" sz="2800" b="1" dirty="0"/>
            </a:br>
            <a:r>
              <a:rPr lang="en-US" sz="2800" b="1" dirty="0"/>
              <a:t>But these are generally about small pieces of territory. Luke </a:t>
            </a:r>
            <a:r>
              <a:rPr lang="en-US" sz="2800" b="1" dirty="0" err="1"/>
              <a:t>Towan’s</a:t>
            </a:r>
            <a:r>
              <a:rPr lang="en-US" sz="2800" b="1" dirty="0"/>
              <a:t> masterful creations take 15 hours per square foot. That’s 15 years working full time to build my layout. Large layouts require a discipline and specific technique that can work at a scale many times that of a diorama.</a:t>
            </a:r>
            <a:br>
              <a:rPr lang="en-US" sz="2800" b="1" dirty="0"/>
            </a:br>
            <a:br>
              <a:rPr lang="en-US" sz="2800" b="1" dirty="0"/>
            </a:br>
            <a:endParaRPr lang="en-US" b="1" dirty="0"/>
          </a:p>
        </p:txBody>
      </p:sp>
      <p:pic>
        <p:nvPicPr>
          <p:cNvPr id="5" name="Content Placeholder 4" descr="A picture containing person, indoor&#10;&#10;Description automatically generated">
            <a:extLst>
              <a:ext uri="{FF2B5EF4-FFF2-40B4-BE49-F238E27FC236}">
                <a16:creationId xmlns:a16="http://schemas.microsoft.com/office/drawing/2014/main" id="{A80918EF-8DFC-2017-6194-D63A0D68A1AB}"/>
              </a:ext>
            </a:extLst>
          </p:cNvPr>
          <p:cNvPicPr>
            <a:picLocks noGrp="1" noChangeAspect="1"/>
          </p:cNvPicPr>
          <p:nvPr>
            <p:ph idx="1"/>
          </p:nvPr>
        </p:nvPicPr>
        <p:blipFill>
          <a:blip r:embed="rId2"/>
          <a:stretch>
            <a:fillRect/>
          </a:stretch>
        </p:blipFill>
        <p:spPr>
          <a:xfrm>
            <a:off x="1195251" y="90571"/>
            <a:ext cx="4963886" cy="6618516"/>
          </a:xfrm>
        </p:spPr>
      </p:pic>
      <p:sp>
        <p:nvSpPr>
          <p:cNvPr id="3" name="Slide Number Placeholder 2">
            <a:extLst>
              <a:ext uri="{FF2B5EF4-FFF2-40B4-BE49-F238E27FC236}">
                <a16:creationId xmlns:a16="http://schemas.microsoft.com/office/drawing/2014/main" id="{BF8C0597-C503-6181-9E41-A4E46DD5B682}"/>
              </a:ext>
            </a:extLst>
          </p:cNvPr>
          <p:cNvSpPr>
            <a:spLocks noGrp="1"/>
          </p:cNvSpPr>
          <p:nvPr>
            <p:ph type="sldNum" sz="quarter" idx="12"/>
          </p:nvPr>
        </p:nvSpPr>
        <p:spPr>
          <a:xfrm>
            <a:off x="8782878" y="6492876"/>
            <a:ext cx="2743200" cy="365125"/>
          </a:xfrm>
        </p:spPr>
        <p:txBody>
          <a:bodyPr/>
          <a:lstStyle/>
          <a:p>
            <a:fld id="{6A7003F5-A9B1-F041-B80D-5AECD32E50CB}" type="slidenum">
              <a:rPr lang="en-US" smtClean="0"/>
              <a:t>11</a:t>
            </a:fld>
            <a:endParaRPr lang="en-US" dirty="0"/>
          </a:p>
        </p:txBody>
      </p:sp>
    </p:spTree>
    <p:extLst>
      <p:ext uri="{BB962C8B-B14F-4D97-AF65-F5344CB8AC3E}">
        <p14:creationId xmlns:p14="http://schemas.microsoft.com/office/powerpoint/2010/main" val="878719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E9EEB-5627-7DE1-CDC0-9332F632F8AD}"/>
              </a:ext>
            </a:extLst>
          </p:cNvPr>
          <p:cNvSpPr>
            <a:spLocks noGrp="1"/>
          </p:cNvSpPr>
          <p:nvPr>
            <p:ph type="title"/>
          </p:nvPr>
        </p:nvSpPr>
        <p:spPr>
          <a:xfrm>
            <a:off x="7034348" y="365125"/>
            <a:ext cx="4319451" cy="5911578"/>
          </a:xfrm>
        </p:spPr>
        <p:txBody>
          <a:bodyPr>
            <a:normAutofit fontScale="90000"/>
          </a:bodyPr>
          <a:lstStyle/>
          <a:p>
            <a:r>
              <a:rPr lang="en-US" sz="2700" dirty="0" err="1">
                <a:latin typeface="+mn-lt"/>
              </a:rPr>
              <a:t>Scaleable</a:t>
            </a:r>
            <a:r>
              <a:rPr lang="en-US" sz="2700" dirty="0">
                <a:latin typeface="+mn-lt"/>
              </a:rPr>
              <a:t> Technique-Macro:</a:t>
            </a:r>
            <a:br>
              <a:rPr lang="en-US" dirty="0">
                <a:latin typeface="+mn-lt"/>
              </a:rPr>
            </a:br>
            <a:r>
              <a:rPr lang="en-US" sz="2800" b="1" dirty="0">
                <a:latin typeface="+mn-lt"/>
              </a:rPr>
              <a:t>Plywood </a:t>
            </a:r>
            <a:r>
              <a:rPr lang="en-US" sz="2800" b="1" dirty="0" err="1">
                <a:latin typeface="+mn-lt"/>
              </a:rPr>
              <a:t>Subroadbed</a:t>
            </a:r>
            <a:br>
              <a:rPr lang="en-US" dirty="0">
                <a:latin typeface="+mn-lt"/>
              </a:rPr>
            </a:br>
            <a:r>
              <a:rPr lang="en-US" sz="2200" dirty="0">
                <a:latin typeface="+mn-lt"/>
              </a:rPr>
              <a:t>Installs quickly in 8’ lengths and makes a solid, smooth </a:t>
            </a:r>
            <a:r>
              <a:rPr lang="en-US" sz="2200" dirty="0" err="1">
                <a:latin typeface="+mn-lt"/>
              </a:rPr>
              <a:t>subroadbed</a:t>
            </a:r>
            <a:r>
              <a:rPr lang="en-US" sz="2200" dirty="0">
                <a:latin typeface="+mn-lt"/>
              </a:rPr>
              <a:t> on L girder framing when joined with flitch plates glued and screwed to the underside. It is good as spline </a:t>
            </a:r>
            <a:r>
              <a:rPr lang="en-US" sz="2200" dirty="0" err="1">
                <a:latin typeface="+mn-lt"/>
              </a:rPr>
              <a:t>subroadbed</a:t>
            </a:r>
            <a:r>
              <a:rPr lang="en-US" sz="2200" dirty="0">
                <a:latin typeface="+mn-lt"/>
              </a:rPr>
              <a:t> with a fraction of the effort.</a:t>
            </a:r>
            <a:br>
              <a:rPr lang="en-US" sz="2200" dirty="0">
                <a:latin typeface="+mn-lt"/>
              </a:rPr>
            </a:br>
            <a:r>
              <a:rPr lang="en-US" sz="2200" dirty="0">
                <a:latin typeface="+mn-lt"/>
              </a:rPr>
              <a:t>In the foreground is a large flat area that is solid 1/2” ply that will be </a:t>
            </a:r>
            <a:r>
              <a:rPr lang="en-US" sz="2200" dirty="0" err="1">
                <a:latin typeface="+mn-lt"/>
              </a:rPr>
              <a:t>Kaaterskill</a:t>
            </a:r>
            <a:r>
              <a:rPr lang="en-US" sz="2200" dirty="0">
                <a:latin typeface="+mn-lt"/>
              </a:rPr>
              <a:t> Junction. On the plywood you can see sheet cork used in larger areas like yards that matches the height of the cork roadbed. Do not use </a:t>
            </a:r>
            <a:r>
              <a:rPr lang="en-US" sz="2200" dirty="0" err="1">
                <a:latin typeface="+mn-lt"/>
              </a:rPr>
              <a:t>Homasote</a:t>
            </a:r>
            <a:r>
              <a:rPr lang="en-US" sz="2200" dirty="0">
                <a:latin typeface="+mn-lt"/>
              </a:rPr>
              <a:t> products as they are unstable with moisture, dimensionally inconsistent, and not flat enough on the surface.</a:t>
            </a:r>
            <a:br>
              <a:rPr lang="en-US" sz="2200" dirty="0">
                <a:latin typeface="+mn-lt"/>
              </a:rPr>
            </a:br>
            <a:br>
              <a:rPr lang="en-US" sz="2200" dirty="0">
                <a:latin typeface="+mn-lt"/>
              </a:rPr>
            </a:br>
            <a:r>
              <a:rPr lang="en-US" sz="2200" dirty="0">
                <a:latin typeface="+mn-lt"/>
              </a:rPr>
              <a:t>Only use flat plywood!</a:t>
            </a:r>
          </a:p>
        </p:txBody>
      </p:sp>
      <p:pic>
        <p:nvPicPr>
          <p:cNvPr id="5" name="Content Placeholder 4">
            <a:extLst>
              <a:ext uri="{FF2B5EF4-FFF2-40B4-BE49-F238E27FC236}">
                <a16:creationId xmlns:a16="http://schemas.microsoft.com/office/drawing/2014/main" id="{0D38F9E5-A695-9A7D-05CD-D7476A5C755E}"/>
              </a:ext>
            </a:extLst>
          </p:cNvPr>
          <p:cNvPicPr>
            <a:picLocks noGrp="1" noChangeAspect="1"/>
          </p:cNvPicPr>
          <p:nvPr>
            <p:ph idx="1"/>
          </p:nvPr>
        </p:nvPicPr>
        <p:blipFill>
          <a:blip r:embed="rId2"/>
          <a:stretch>
            <a:fillRect/>
          </a:stretch>
        </p:blipFill>
        <p:spPr>
          <a:xfrm>
            <a:off x="838200" y="219177"/>
            <a:ext cx="4814734" cy="6419646"/>
          </a:xfrm>
        </p:spPr>
      </p:pic>
      <p:sp>
        <p:nvSpPr>
          <p:cNvPr id="3" name="Slide Number Placeholder 2">
            <a:extLst>
              <a:ext uri="{FF2B5EF4-FFF2-40B4-BE49-F238E27FC236}">
                <a16:creationId xmlns:a16="http://schemas.microsoft.com/office/drawing/2014/main" id="{37541D75-D896-239F-0FDF-136DC01D9312}"/>
              </a:ext>
            </a:extLst>
          </p:cNvPr>
          <p:cNvSpPr>
            <a:spLocks noGrp="1"/>
          </p:cNvSpPr>
          <p:nvPr>
            <p:ph type="sldNum" sz="quarter" idx="12"/>
          </p:nvPr>
        </p:nvSpPr>
        <p:spPr/>
        <p:txBody>
          <a:bodyPr/>
          <a:lstStyle/>
          <a:p>
            <a:fld id="{6A7003F5-A9B1-F041-B80D-5AECD32E50CB}" type="slidenum">
              <a:rPr lang="en-US" smtClean="0"/>
              <a:t>12</a:t>
            </a:fld>
            <a:endParaRPr lang="en-US"/>
          </a:p>
        </p:txBody>
      </p:sp>
    </p:spTree>
    <p:extLst>
      <p:ext uri="{BB962C8B-B14F-4D97-AF65-F5344CB8AC3E}">
        <p14:creationId xmlns:p14="http://schemas.microsoft.com/office/powerpoint/2010/main" val="3294455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77536-B904-50D2-2F66-A863EF174789}"/>
              </a:ext>
            </a:extLst>
          </p:cNvPr>
          <p:cNvSpPr>
            <a:spLocks noGrp="1"/>
          </p:cNvSpPr>
          <p:nvPr>
            <p:ph type="title"/>
          </p:nvPr>
        </p:nvSpPr>
        <p:spPr>
          <a:xfrm>
            <a:off x="8932817" y="236605"/>
            <a:ext cx="3259183" cy="6384789"/>
          </a:xfrm>
        </p:spPr>
        <p:txBody>
          <a:bodyPr>
            <a:normAutofit fontScale="90000"/>
          </a:bodyPr>
          <a:lstStyle/>
          <a:p>
            <a:r>
              <a:rPr lang="en-US" sz="2700" dirty="0" err="1">
                <a:latin typeface="+mn-lt"/>
              </a:rPr>
              <a:t>Scaleable</a:t>
            </a:r>
            <a:r>
              <a:rPr lang="en-US" sz="2700" dirty="0">
                <a:latin typeface="+mn-lt"/>
              </a:rPr>
              <a:t> Technique-Macro:</a:t>
            </a:r>
            <a:br>
              <a:rPr lang="en-US" dirty="0">
                <a:latin typeface="+mn-lt"/>
              </a:rPr>
            </a:br>
            <a:r>
              <a:rPr lang="en-US" sz="2800" b="1" dirty="0">
                <a:latin typeface="+mn-lt"/>
              </a:rPr>
              <a:t>Integrate The Fascia</a:t>
            </a:r>
            <a:br>
              <a:rPr lang="en-US" b="1" dirty="0">
                <a:latin typeface="+mn-lt"/>
              </a:rPr>
            </a:br>
            <a:r>
              <a:rPr lang="en-US" sz="2000" dirty="0">
                <a:latin typeface="+mn-lt"/>
              </a:rPr>
              <a:t>200 feet of fascia can’t be added later or it will wreck the edge of your landscape. Do not use plywood paneling because it is made to install flat on walls. It will not bend or join effectively. Frame 3/4” profile boards  into the L girder system. Graceful curves can be formed with products like “</a:t>
            </a:r>
            <a:r>
              <a:rPr lang="en-US" sz="2000" dirty="0" err="1">
                <a:latin typeface="+mn-lt"/>
              </a:rPr>
              <a:t>wiggleboard</a:t>
            </a:r>
            <a:r>
              <a:rPr lang="en-US" sz="2000" dirty="0">
                <a:latin typeface="+mn-lt"/>
              </a:rPr>
              <a:t>” and ”bendy </a:t>
            </a:r>
            <a:r>
              <a:rPr lang="en-US" sz="2000" dirty="0" err="1">
                <a:latin typeface="+mn-lt"/>
              </a:rPr>
              <a:t>mdf</a:t>
            </a:r>
            <a:r>
              <a:rPr lang="en-US" sz="2000" dirty="0">
                <a:latin typeface="+mn-lt"/>
              </a:rPr>
              <a:t>” glued together with a plywood flitch plate behind, and joined with sheetrock tape to make a continuous fascia. I like to have the landscape run over the top of the fascia making a clean edge instead of showing the top of the fascia. Use ca to bond any cracks where the landscape hits the fascia.</a:t>
            </a:r>
          </a:p>
        </p:txBody>
      </p:sp>
      <p:pic>
        <p:nvPicPr>
          <p:cNvPr id="5" name="Content Placeholder 4">
            <a:extLst>
              <a:ext uri="{FF2B5EF4-FFF2-40B4-BE49-F238E27FC236}">
                <a16:creationId xmlns:a16="http://schemas.microsoft.com/office/drawing/2014/main" id="{B3B22705-EE37-10C8-C83E-790BE31D525A}"/>
              </a:ext>
            </a:extLst>
          </p:cNvPr>
          <p:cNvPicPr>
            <a:picLocks noGrp="1" noChangeAspect="1"/>
          </p:cNvPicPr>
          <p:nvPr>
            <p:ph idx="1"/>
          </p:nvPr>
        </p:nvPicPr>
        <p:blipFill>
          <a:blip r:embed="rId2"/>
          <a:stretch>
            <a:fillRect/>
          </a:stretch>
        </p:blipFill>
        <p:spPr>
          <a:xfrm>
            <a:off x="451908" y="365125"/>
            <a:ext cx="8004024" cy="6003018"/>
          </a:xfrm>
        </p:spPr>
      </p:pic>
      <p:sp>
        <p:nvSpPr>
          <p:cNvPr id="3" name="Slide Number Placeholder 2">
            <a:extLst>
              <a:ext uri="{FF2B5EF4-FFF2-40B4-BE49-F238E27FC236}">
                <a16:creationId xmlns:a16="http://schemas.microsoft.com/office/drawing/2014/main" id="{20CD038B-A685-2F52-DDC4-C9C0F7ED9F43}"/>
              </a:ext>
            </a:extLst>
          </p:cNvPr>
          <p:cNvSpPr>
            <a:spLocks noGrp="1"/>
          </p:cNvSpPr>
          <p:nvPr>
            <p:ph type="sldNum" sz="quarter" idx="12"/>
          </p:nvPr>
        </p:nvSpPr>
        <p:spPr/>
        <p:txBody>
          <a:bodyPr/>
          <a:lstStyle/>
          <a:p>
            <a:fld id="{6A7003F5-A9B1-F041-B80D-5AECD32E50CB}" type="slidenum">
              <a:rPr lang="en-US" smtClean="0"/>
              <a:t>13</a:t>
            </a:fld>
            <a:endParaRPr lang="en-US" dirty="0"/>
          </a:p>
        </p:txBody>
      </p:sp>
      <p:pic>
        <p:nvPicPr>
          <p:cNvPr id="4" name="Picture 3">
            <a:extLst>
              <a:ext uri="{FF2B5EF4-FFF2-40B4-BE49-F238E27FC236}">
                <a16:creationId xmlns:a16="http://schemas.microsoft.com/office/drawing/2014/main" id="{FBEFE6BA-355A-9ACD-40B2-41B9F81634CC}"/>
              </a:ext>
            </a:extLst>
          </p:cNvPr>
          <p:cNvPicPr>
            <a:picLocks noChangeAspect="1"/>
          </p:cNvPicPr>
          <p:nvPr/>
        </p:nvPicPr>
        <p:blipFill>
          <a:blip r:embed="rId3"/>
          <a:stretch>
            <a:fillRect/>
          </a:stretch>
        </p:blipFill>
        <p:spPr>
          <a:xfrm>
            <a:off x="0" y="0"/>
            <a:ext cx="4995909" cy="4937134"/>
          </a:xfrm>
          <a:prstGeom prst="rect">
            <a:avLst/>
          </a:prstGeom>
        </p:spPr>
      </p:pic>
    </p:spTree>
    <p:extLst>
      <p:ext uri="{BB962C8B-B14F-4D97-AF65-F5344CB8AC3E}">
        <p14:creationId xmlns:p14="http://schemas.microsoft.com/office/powerpoint/2010/main" val="3967518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EE1E1A-8F48-E33B-DEF2-125269626038}"/>
              </a:ext>
            </a:extLst>
          </p:cNvPr>
          <p:cNvSpPr>
            <a:spLocks noGrp="1"/>
          </p:cNvSpPr>
          <p:nvPr>
            <p:ph type="sldNum" sz="quarter" idx="12"/>
          </p:nvPr>
        </p:nvSpPr>
        <p:spPr/>
        <p:txBody>
          <a:bodyPr/>
          <a:lstStyle/>
          <a:p>
            <a:fld id="{6A7003F5-A9B1-F041-B80D-5AECD32E50CB}" type="slidenum">
              <a:rPr lang="en-US" smtClean="0"/>
              <a:t>14</a:t>
            </a:fld>
            <a:endParaRPr lang="en-US"/>
          </a:p>
        </p:txBody>
      </p:sp>
      <p:pic>
        <p:nvPicPr>
          <p:cNvPr id="7" name="Picture 6" descr="A picture containing indoor&#10;&#10;Description automatically generated">
            <a:extLst>
              <a:ext uri="{FF2B5EF4-FFF2-40B4-BE49-F238E27FC236}">
                <a16:creationId xmlns:a16="http://schemas.microsoft.com/office/drawing/2014/main" id="{D4AAC1BC-A235-9CF4-4DFB-EC4B18708E3F}"/>
              </a:ext>
            </a:extLst>
          </p:cNvPr>
          <p:cNvPicPr>
            <a:picLocks noChangeAspect="1"/>
          </p:cNvPicPr>
          <p:nvPr/>
        </p:nvPicPr>
        <p:blipFill>
          <a:blip r:embed="rId2"/>
          <a:stretch>
            <a:fillRect/>
          </a:stretch>
        </p:blipFill>
        <p:spPr>
          <a:xfrm>
            <a:off x="106471" y="471295"/>
            <a:ext cx="5809986" cy="4357489"/>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37459F21-DD0B-4879-3CCE-1FEF4B6155B2}"/>
              </a:ext>
            </a:extLst>
          </p:cNvPr>
          <p:cNvPicPr>
            <a:picLocks noChangeAspect="1"/>
          </p:cNvPicPr>
          <p:nvPr/>
        </p:nvPicPr>
        <p:blipFill>
          <a:blip r:embed="rId3"/>
          <a:stretch>
            <a:fillRect/>
          </a:stretch>
        </p:blipFill>
        <p:spPr>
          <a:xfrm>
            <a:off x="6110799" y="391442"/>
            <a:ext cx="5916456" cy="4437342"/>
          </a:xfrm>
          <a:prstGeom prst="rect">
            <a:avLst/>
          </a:prstGeom>
        </p:spPr>
      </p:pic>
      <p:sp>
        <p:nvSpPr>
          <p:cNvPr id="10" name="TextBox 9">
            <a:extLst>
              <a:ext uri="{FF2B5EF4-FFF2-40B4-BE49-F238E27FC236}">
                <a16:creationId xmlns:a16="http://schemas.microsoft.com/office/drawing/2014/main" id="{6B53A6E4-BC40-8792-DBC6-9FCFD44D9C70}"/>
              </a:ext>
            </a:extLst>
          </p:cNvPr>
          <p:cNvSpPr txBox="1"/>
          <p:nvPr/>
        </p:nvSpPr>
        <p:spPr>
          <a:xfrm>
            <a:off x="1415441" y="5210827"/>
            <a:ext cx="4700518" cy="646331"/>
          </a:xfrm>
          <a:prstGeom prst="rect">
            <a:avLst/>
          </a:prstGeom>
          <a:noFill/>
        </p:spPr>
        <p:txBody>
          <a:bodyPr wrap="none" rtlCol="0">
            <a:spAutoFit/>
          </a:bodyPr>
          <a:lstStyle/>
          <a:p>
            <a:r>
              <a:rPr lang="en-US" dirty="0"/>
              <a:t>For tight radii use “bendy </a:t>
            </a:r>
            <a:r>
              <a:rPr lang="en-US" dirty="0" err="1"/>
              <a:t>mdf</a:t>
            </a:r>
            <a:r>
              <a:rPr lang="en-US" dirty="0"/>
              <a:t>” with 3/4” profile</a:t>
            </a:r>
          </a:p>
          <a:p>
            <a:r>
              <a:rPr lang="en-US" dirty="0"/>
              <a:t>boards at top and bottom to form curves.</a:t>
            </a:r>
          </a:p>
        </p:txBody>
      </p:sp>
      <p:sp>
        <p:nvSpPr>
          <p:cNvPr id="11" name="TextBox 10">
            <a:extLst>
              <a:ext uri="{FF2B5EF4-FFF2-40B4-BE49-F238E27FC236}">
                <a16:creationId xmlns:a16="http://schemas.microsoft.com/office/drawing/2014/main" id="{89F8FA37-5B06-C22D-E7B9-344CAEEC5E72}"/>
              </a:ext>
            </a:extLst>
          </p:cNvPr>
          <p:cNvSpPr txBox="1"/>
          <p:nvPr/>
        </p:nvSpPr>
        <p:spPr>
          <a:xfrm>
            <a:off x="6150280" y="5040299"/>
            <a:ext cx="5837495" cy="923330"/>
          </a:xfrm>
          <a:prstGeom prst="rect">
            <a:avLst/>
          </a:prstGeom>
          <a:noFill/>
        </p:spPr>
        <p:txBody>
          <a:bodyPr wrap="none" rtlCol="0">
            <a:spAutoFit/>
          </a:bodyPr>
          <a:lstStyle/>
          <a:p>
            <a:r>
              <a:rPr lang="en-US" dirty="0"/>
              <a:t>For gentle curves use “wiggle board” or another of this</a:t>
            </a:r>
          </a:p>
          <a:p>
            <a:r>
              <a:rPr lang="en-US" dirty="0"/>
              <a:t>type of 1/4” ply for bending. They have all the </a:t>
            </a:r>
            <a:r>
              <a:rPr lang="en-US" dirty="0" err="1"/>
              <a:t>plys</a:t>
            </a:r>
            <a:r>
              <a:rPr lang="en-US" dirty="0"/>
              <a:t> running</a:t>
            </a:r>
          </a:p>
          <a:p>
            <a:r>
              <a:rPr lang="en-US" dirty="0"/>
              <a:t>in the 4’ dimension so the entire sheet will bend.</a:t>
            </a:r>
          </a:p>
        </p:txBody>
      </p:sp>
    </p:spTree>
    <p:extLst>
      <p:ext uri="{BB962C8B-B14F-4D97-AF65-F5344CB8AC3E}">
        <p14:creationId xmlns:p14="http://schemas.microsoft.com/office/powerpoint/2010/main" val="1103633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7FB62-35E6-D271-713C-FADB0E95CF93}"/>
              </a:ext>
            </a:extLst>
          </p:cNvPr>
          <p:cNvSpPr>
            <a:spLocks noGrp="1"/>
          </p:cNvSpPr>
          <p:nvPr>
            <p:ph type="title"/>
          </p:nvPr>
        </p:nvSpPr>
        <p:spPr>
          <a:xfrm>
            <a:off x="7478775" y="-390769"/>
            <a:ext cx="4042953" cy="7831015"/>
          </a:xfrm>
        </p:spPr>
        <p:txBody>
          <a:bodyPr>
            <a:normAutofit/>
          </a:bodyPr>
          <a:lstStyle/>
          <a:p>
            <a:r>
              <a:rPr lang="en-US" sz="2400" dirty="0" err="1">
                <a:latin typeface="+mn-lt"/>
              </a:rPr>
              <a:t>Scaleable</a:t>
            </a:r>
            <a:r>
              <a:rPr lang="en-US" sz="2400" dirty="0">
                <a:latin typeface="+mn-lt"/>
              </a:rPr>
              <a:t> Technique-Macro:</a:t>
            </a:r>
            <a:br>
              <a:rPr lang="en-US" dirty="0">
                <a:latin typeface="+mn-lt"/>
              </a:rPr>
            </a:br>
            <a:r>
              <a:rPr lang="en-US" sz="2800" b="1" dirty="0">
                <a:latin typeface="+mn-lt"/>
              </a:rPr>
              <a:t>CORRUGATED MESH</a:t>
            </a:r>
            <a:br>
              <a:rPr lang="en-US" b="1" dirty="0">
                <a:latin typeface="+mn-lt"/>
              </a:rPr>
            </a:br>
            <a:r>
              <a:rPr lang="en-US" sz="2800" dirty="0">
                <a:latin typeface="+mn-lt"/>
              </a:rPr>
              <a:t>Find mattress boxes or buy 4’ x 8’ sheets and cut strips 8’ long for efficient installation and to avoid splicing. Smaller boxes will take too long. Only a few supports are needed.</a:t>
            </a:r>
            <a:br>
              <a:rPr lang="en-US" sz="2800" dirty="0">
                <a:latin typeface="+mn-lt"/>
              </a:rPr>
            </a:br>
            <a:r>
              <a:rPr lang="en-US" sz="2800" dirty="0">
                <a:latin typeface="+mn-lt"/>
              </a:rPr>
              <a:t>Staple strips to the edge of the </a:t>
            </a:r>
            <a:r>
              <a:rPr lang="en-US" sz="2800" dirty="0" err="1">
                <a:latin typeface="+mn-lt"/>
              </a:rPr>
              <a:t>subroadbed</a:t>
            </a:r>
            <a:r>
              <a:rPr lang="en-US" sz="2800" dirty="0">
                <a:latin typeface="+mn-lt"/>
              </a:rPr>
              <a:t> and supports. Use an anvil stapler to staple strips together. I use a Rapid Heavy Duty 31 shown at left.</a:t>
            </a:r>
            <a:endParaRPr lang="en-US" b="1" dirty="0">
              <a:latin typeface="+mn-lt"/>
            </a:endParaRPr>
          </a:p>
        </p:txBody>
      </p:sp>
      <p:sp>
        <p:nvSpPr>
          <p:cNvPr id="3" name="Slide Number Placeholder 2">
            <a:extLst>
              <a:ext uri="{FF2B5EF4-FFF2-40B4-BE49-F238E27FC236}">
                <a16:creationId xmlns:a16="http://schemas.microsoft.com/office/drawing/2014/main" id="{FF29117A-C5D8-EE0E-3EE8-D779B3249968}"/>
              </a:ext>
            </a:extLst>
          </p:cNvPr>
          <p:cNvSpPr>
            <a:spLocks noGrp="1"/>
          </p:cNvSpPr>
          <p:nvPr>
            <p:ph type="sldNum" sz="quarter" idx="12"/>
          </p:nvPr>
        </p:nvSpPr>
        <p:spPr/>
        <p:txBody>
          <a:bodyPr/>
          <a:lstStyle/>
          <a:p>
            <a:fld id="{6A7003F5-A9B1-F041-B80D-5AECD32E50CB}" type="slidenum">
              <a:rPr lang="en-US" smtClean="0"/>
              <a:t>15</a:t>
            </a:fld>
            <a:endParaRPr lang="en-US"/>
          </a:p>
        </p:txBody>
      </p:sp>
      <p:pic>
        <p:nvPicPr>
          <p:cNvPr id="4" name="Picture 3">
            <a:extLst>
              <a:ext uri="{FF2B5EF4-FFF2-40B4-BE49-F238E27FC236}">
                <a16:creationId xmlns:a16="http://schemas.microsoft.com/office/drawing/2014/main" id="{E6993E7F-4FCF-B0F5-CDE9-03AC2CD26AE1}"/>
              </a:ext>
            </a:extLst>
          </p:cNvPr>
          <p:cNvPicPr>
            <a:picLocks noChangeAspect="1"/>
          </p:cNvPicPr>
          <p:nvPr/>
        </p:nvPicPr>
        <p:blipFill>
          <a:blip r:embed="rId2"/>
          <a:stretch>
            <a:fillRect/>
          </a:stretch>
        </p:blipFill>
        <p:spPr>
          <a:xfrm>
            <a:off x="200250" y="101600"/>
            <a:ext cx="4717386" cy="4486031"/>
          </a:xfrm>
          <a:prstGeom prst="rect">
            <a:avLst/>
          </a:prstGeom>
        </p:spPr>
      </p:pic>
      <p:pic>
        <p:nvPicPr>
          <p:cNvPr id="5" name="Content Placeholder 4">
            <a:extLst>
              <a:ext uri="{FF2B5EF4-FFF2-40B4-BE49-F238E27FC236}">
                <a16:creationId xmlns:a16="http://schemas.microsoft.com/office/drawing/2014/main" id="{9CDD441D-A1AB-8009-5E62-CEE372C430C7}"/>
              </a:ext>
            </a:extLst>
          </p:cNvPr>
          <p:cNvPicPr>
            <a:picLocks noGrp="1" noChangeAspect="1"/>
          </p:cNvPicPr>
          <p:nvPr>
            <p:ph idx="1"/>
          </p:nvPr>
        </p:nvPicPr>
        <p:blipFill>
          <a:blip r:embed="rId3"/>
          <a:stretch>
            <a:fillRect/>
          </a:stretch>
        </p:blipFill>
        <p:spPr>
          <a:xfrm>
            <a:off x="2691748" y="3106620"/>
            <a:ext cx="4694435" cy="3520826"/>
          </a:xfrm>
        </p:spPr>
      </p:pic>
      <p:sp>
        <p:nvSpPr>
          <p:cNvPr id="6" name="TextBox 5">
            <a:extLst>
              <a:ext uri="{FF2B5EF4-FFF2-40B4-BE49-F238E27FC236}">
                <a16:creationId xmlns:a16="http://schemas.microsoft.com/office/drawing/2014/main" id="{F31AA9E0-0678-8838-751E-BEE93EE18B89}"/>
              </a:ext>
            </a:extLst>
          </p:cNvPr>
          <p:cNvSpPr txBox="1"/>
          <p:nvPr/>
        </p:nvSpPr>
        <p:spPr>
          <a:xfrm>
            <a:off x="367111" y="4638042"/>
            <a:ext cx="2131417" cy="646331"/>
          </a:xfrm>
          <a:prstGeom prst="rect">
            <a:avLst/>
          </a:prstGeom>
          <a:noFill/>
        </p:spPr>
        <p:txBody>
          <a:bodyPr wrap="none" rtlCol="0">
            <a:spAutoFit/>
          </a:bodyPr>
          <a:lstStyle/>
          <a:p>
            <a:r>
              <a:rPr lang="en-US" dirty="0"/>
              <a:t>Rapid Heavy Duty 31</a:t>
            </a:r>
          </a:p>
          <a:p>
            <a:r>
              <a:rPr lang="en-US" dirty="0"/>
              <a:t>anvil stapler</a:t>
            </a:r>
          </a:p>
        </p:txBody>
      </p:sp>
    </p:spTree>
    <p:extLst>
      <p:ext uri="{BB962C8B-B14F-4D97-AF65-F5344CB8AC3E}">
        <p14:creationId xmlns:p14="http://schemas.microsoft.com/office/powerpoint/2010/main" val="2601440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B0052-6085-377E-DC20-21951317BFF4}"/>
              </a:ext>
            </a:extLst>
          </p:cNvPr>
          <p:cNvSpPr>
            <a:spLocks noGrp="1"/>
          </p:cNvSpPr>
          <p:nvPr>
            <p:ph type="title"/>
          </p:nvPr>
        </p:nvSpPr>
        <p:spPr>
          <a:xfrm>
            <a:off x="8610600" y="401569"/>
            <a:ext cx="3230217" cy="6269197"/>
          </a:xfrm>
        </p:spPr>
        <p:txBody>
          <a:bodyPr>
            <a:normAutofit fontScale="90000"/>
          </a:bodyPr>
          <a:lstStyle/>
          <a:p>
            <a:r>
              <a:rPr lang="en-US" sz="2700" dirty="0" err="1">
                <a:latin typeface="+mn-lt"/>
              </a:rPr>
              <a:t>Scaleable</a:t>
            </a:r>
            <a:r>
              <a:rPr lang="en-US" sz="2700" dirty="0">
                <a:latin typeface="+mn-lt"/>
              </a:rPr>
              <a:t> Technique-Macro:</a:t>
            </a:r>
            <a:br>
              <a:rPr lang="en-US" sz="2700" dirty="0">
                <a:latin typeface="+mn-lt"/>
              </a:rPr>
            </a:br>
            <a:r>
              <a:rPr lang="en-US" sz="3100" b="1" dirty="0">
                <a:latin typeface="+mn-lt"/>
              </a:rPr>
              <a:t>Terrain</a:t>
            </a:r>
            <a:br>
              <a:rPr lang="en-US" b="1" dirty="0">
                <a:latin typeface="+mn-lt"/>
              </a:rPr>
            </a:br>
            <a:r>
              <a:rPr lang="en-US" sz="2800" dirty="0">
                <a:latin typeface="+mn-lt"/>
              </a:rPr>
              <a:t>Large model terrain requires efficient 3D construction. I found woven corrugated and plaster cloth to be the fastest, lightest, and easiest to modify. Two layers of plaster cloth is strong, it’s available by the case, and it takes a fraction of the time required by other methods like paper towels.</a:t>
            </a:r>
            <a:br>
              <a:rPr lang="en-US" sz="2800" dirty="0">
                <a:latin typeface="+mn-lt"/>
              </a:rPr>
            </a:br>
            <a:br>
              <a:rPr lang="en-US" sz="2800" dirty="0">
                <a:latin typeface="+mn-lt"/>
              </a:rPr>
            </a:br>
            <a:endParaRPr lang="en-US" dirty="0"/>
          </a:p>
        </p:txBody>
      </p:sp>
      <p:pic>
        <p:nvPicPr>
          <p:cNvPr id="5" name="Content Placeholder 4" descr="A child standing next to a gingerbread house&#10;&#10;Description automatically generated with medium confidence">
            <a:extLst>
              <a:ext uri="{FF2B5EF4-FFF2-40B4-BE49-F238E27FC236}">
                <a16:creationId xmlns:a16="http://schemas.microsoft.com/office/drawing/2014/main" id="{F68CEB3B-D97D-1A3E-3083-EC64F0925B7B}"/>
              </a:ext>
            </a:extLst>
          </p:cNvPr>
          <p:cNvPicPr>
            <a:picLocks noGrp="1" noChangeAspect="1"/>
          </p:cNvPicPr>
          <p:nvPr>
            <p:ph idx="1"/>
          </p:nvPr>
        </p:nvPicPr>
        <p:blipFill>
          <a:blip r:embed="rId2"/>
          <a:stretch>
            <a:fillRect/>
          </a:stretch>
        </p:blipFill>
        <p:spPr>
          <a:xfrm>
            <a:off x="174315" y="316746"/>
            <a:ext cx="8198976" cy="6149233"/>
          </a:xfrm>
        </p:spPr>
      </p:pic>
      <p:sp>
        <p:nvSpPr>
          <p:cNvPr id="3" name="Slide Number Placeholder 2">
            <a:extLst>
              <a:ext uri="{FF2B5EF4-FFF2-40B4-BE49-F238E27FC236}">
                <a16:creationId xmlns:a16="http://schemas.microsoft.com/office/drawing/2014/main" id="{DCD29D8B-C8F8-4D6B-59C5-77FC1BC734F1}"/>
              </a:ext>
            </a:extLst>
          </p:cNvPr>
          <p:cNvSpPr>
            <a:spLocks noGrp="1"/>
          </p:cNvSpPr>
          <p:nvPr>
            <p:ph type="sldNum" sz="quarter" idx="12"/>
          </p:nvPr>
        </p:nvSpPr>
        <p:spPr/>
        <p:txBody>
          <a:bodyPr/>
          <a:lstStyle/>
          <a:p>
            <a:fld id="{6A7003F5-A9B1-F041-B80D-5AECD32E50CB}" type="slidenum">
              <a:rPr lang="en-US" smtClean="0"/>
              <a:t>16</a:t>
            </a:fld>
            <a:endParaRPr lang="en-US"/>
          </a:p>
        </p:txBody>
      </p:sp>
    </p:spTree>
    <p:extLst>
      <p:ext uri="{BB962C8B-B14F-4D97-AF65-F5344CB8AC3E}">
        <p14:creationId xmlns:p14="http://schemas.microsoft.com/office/powerpoint/2010/main" val="668133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3E83F-2D95-51D4-F8FD-AF3AF296E270}"/>
              </a:ext>
            </a:extLst>
          </p:cNvPr>
          <p:cNvSpPr>
            <a:spLocks noGrp="1"/>
          </p:cNvSpPr>
          <p:nvPr>
            <p:ph type="title"/>
          </p:nvPr>
        </p:nvSpPr>
        <p:spPr>
          <a:xfrm>
            <a:off x="7565292" y="-46382"/>
            <a:ext cx="3974038" cy="6767858"/>
          </a:xfrm>
        </p:spPr>
        <p:txBody>
          <a:bodyPr>
            <a:normAutofit fontScale="90000"/>
          </a:bodyPr>
          <a:lstStyle/>
          <a:p>
            <a:r>
              <a:rPr lang="en-US" sz="2700" dirty="0" err="1">
                <a:latin typeface="+mn-lt"/>
              </a:rPr>
              <a:t>Scaleable</a:t>
            </a:r>
            <a:r>
              <a:rPr lang="en-US" sz="2700" dirty="0">
                <a:latin typeface="+mn-lt"/>
              </a:rPr>
              <a:t> Technique-Macro:</a:t>
            </a:r>
            <a:br>
              <a:rPr lang="en-US" sz="6600" dirty="0"/>
            </a:br>
            <a:r>
              <a:rPr lang="en-US" sz="3100" b="1" dirty="0">
                <a:latin typeface="+mn-lt"/>
              </a:rPr>
              <a:t>Track</a:t>
            </a:r>
            <a:br>
              <a:rPr lang="en-US" sz="2800" b="1" dirty="0"/>
            </a:br>
            <a:r>
              <a:rPr lang="en-US" sz="2400" b="1" dirty="0"/>
              <a:t>Hundreds of feet of track calls for </a:t>
            </a:r>
            <a:r>
              <a:rPr lang="en-US" sz="2400" b="1" dirty="0" err="1"/>
              <a:t>flextrack</a:t>
            </a:r>
            <a:r>
              <a:rPr lang="en-US" sz="2400" b="1" dirty="0"/>
              <a:t>. Use track templates for smooth curves and reliable operation. Remove a few ties at junctions of track and put down wood ties to spike rail in place to reduce kinks at the intersections. Glue track down with white glue and weight it to hold it flat. If you want to make a change, just wet it for a while and it will come off. Pre-made switches  save months of work (I like </a:t>
            </a:r>
            <a:r>
              <a:rPr lang="en-US" sz="2400" b="1" dirty="0" err="1"/>
              <a:t>Tomalco</a:t>
            </a:r>
            <a:r>
              <a:rPr lang="en-US" sz="2400" b="1" dirty="0"/>
              <a:t>). A head start is needed because I spend additional time on many switches modifying them to fit the track plan and making more realistic bridles and throw bars.</a:t>
            </a:r>
            <a:endParaRPr lang="en-US" sz="2800" dirty="0"/>
          </a:p>
        </p:txBody>
      </p:sp>
      <p:sp>
        <p:nvSpPr>
          <p:cNvPr id="4" name="Slide Number Placeholder 3">
            <a:extLst>
              <a:ext uri="{FF2B5EF4-FFF2-40B4-BE49-F238E27FC236}">
                <a16:creationId xmlns:a16="http://schemas.microsoft.com/office/drawing/2014/main" id="{5C4D011D-513D-6296-8A57-1594B5D8E411}"/>
              </a:ext>
            </a:extLst>
          </p:cNvPr>
          <p:cNvSpPr>
            <a:spLocks noGrp="1"/>
          </p:cNvSpPr>
          <p:nvPr>
            <p:ph type="sldNum" sz="quarter" idx="12"/>
          </p:nvPr>
        </p:nvSpPr>
        <p:spPr/>
        <p:txBody>
          <a:bodyPr/>
          <a:lstStyle/>
          <a:p>
            <a:fld id="{6A7003F5-A9B1-F041-B80D-5AECD32E50CB}" type="slidenum">
              <a:rPr lang="en-US" smtClean="0"/>
              <a:t>17</a:t>
            </a:fld>
            <a:endParaRPr lang="en-US"/>
          </a:p>
        </p:txBody>
      </p:sp>
      <p:pic>
        <p:nvPicPr>
          <p:cNvPr id="6" name="Picture 5" descr="A picture containing indoor&#10;&#10;Description automatically generated">
            <a:extLst>
              <a:ext uri="{FF2B5EF4-FFF2-40B4-BE49-F238E27FC236}">
                <a16:creationId xmlns:a16="http://schemas.microsoft.com/office/drawing/2014/main" id="{635DDCC4-7BD9-6808-CAB9-E04FED28B1F2}"/>
              </a:ext>
            </a:extLst>
          </p:cNvPr>
          <p:cNvPicPr>
            <a:picLocks noChangeAspect="1"/>
          </p:cNvPicPr>
          <p:nvPr/>
        </p:nvPicPr>
        <p:blipFill>
          <a:blip r:embed="rId2"/>
          <a:stretch>
            <a:fillRect/>
          </a:stretch>
        </p:blipFill>
        <p:spPr>
          <a:xfrm>
            <a:off x="1570892" y="151422"/>
            <a:ext cx="4916366" cy="6555155"/>
          </a:xfrm>
          <a:prstGeom prst="rect">
            <a:avLst/>
          </a:prstGeom>
        </p:spPr>
      </p:pic>
    </p:spTree>
    <p:extLst>
      <p:ext uri="{BB962C8B-B14F-4D97-AF65-F5344CB8AC3E}">
        <p14:creationId xmlns:p14="http://schemas.microsoft.com/office/powerpoint/2010/main" val="1289779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BD4B1-3934-2DD7-B8E6-D99DAAEE0E22}"/>
              </a:ext>
            </a:extLst>
          </p:cNvPr>
          <p:cNvSpPr>
            <a:spLocks noGrp="1"/>
          </p:cNvSpPr>
          <p:nvPr>
            <p:ph type="title"/>
          </p:nvPr>
        </p:nvSpPr>
        <p:spPr>
          <a:xfrm>
            <a:off x="7694023" y="681036"/>
            <a:ext cx="4382588" cy="5994083"/>
          </a:xfrm>
        </p:spPr>
        <p:txBody>
          <a:bodyPr>
            <a:normAutofit fontScale="90000"/>
          </a:bodyPr>
          <a:lstStyle/>
          <a:p>
            <a:r>
              <a:rPr lang="en-US" sz="2700" dirty="0">
                <a:latin typeface="+mn-lt"/>
              </a:rPr>
              <a:t>SCALEABLE MICRO:</a:t>
            </a:r>
            <a:br>
              <a:rPr lang="en-US" b="1" dirty="0"/>
            </a:br>
            <a:r>
              <a:rPr lang="en-US" sz="3100" b="1" dirty="0">
                <a:latin typeface="+mn-lt"/>
              </a:rPr>
              <a:t>BACKGROUND TREES</a:t>
            </a:r>
            <a:br>
              <a:rPr lang="en-US" sz="2800" b="1" dirty="0">
                <a:latin typeface="+mn-lt"/>
              </a:rPr>
            </a:br>
            <a:r>
              <a:rPr lang="en-US" sz="2800" b="1" dirty="0"/>
              <a:t>The most efficient way to produce background trees for hills is to form 1” to 5” balls of black </a:t>
            </a:r>
            <a:r>
              <a:rPr lang="en-US" sz="2800" b="1" dirty="0" err="1"/>
              <a:t>polyfill</a:t>
            </a:r>
            <a:r>
              <a:rPr lang="en-US" sz="2800" b="1" dirty="0"/>
              <a:t> fiber, spray them with 3M adhesive, and cover them with Woodland </a:t>
            </a:r>
            <a:r>
              <a:rPr lang="en-US" sz="2800" b="1" dirty="0" err="1"/>
              <a:t>Scenics</a:t>
            </a:r>
            <a:r>
              <a:rPr lang="en-US" sz="2800" b="1" dirty="0"/>
              <a:t> clump foliage. Make them lumpy of they will look like tennis balls. Then, or after installing over dark green paint,  spray them with diluted black ink to produce a variety of colors. First edge of woods trees with trunks, then large balls behind them graded to small ¾” round at the top creates an illusion of distance. </a:t>
            </a:r>
            <a:br>
              <a:rPr lang="en-US" b="1" dirty="0"/>
            </a:br>
            <a:endParaRPr lang="en-US" b="1" dirty="0"/>
          </a:p>
        </p:txBody>
      </p:sp>
      <p:pic>
        <p:nvPicPr>
          <p:cNvPr id="5" name="Content Placeholder 4" descr="A picture containing tree, outdoor, sky, building&#10;&#10;Description automatically generated">
            <a:extLst>
              <a:ext uri="{FF2B5EF4-FFF2-40B4-BE49-F238E27FC236}">
                <a16:creationId xmlns:a16="http://schemas.microsoft.com/office/drawing/2014/main" id="{495784F9-5844-3720-0BE9-2BDF41427C57}"/>
              </a:ext>
            </a:extLst>
          </p:cNvPr>
          <p:cNvPicPr>
            <a:picLocks noGrp="1" noChangeAspect="1"/>
          </p:cNvPicPr>
          <p:nvPr>
            <p:ph idx="1"/>
          </p:nvPr>
        </p:nvPicPr>
        <p:blipFill>
          <a:blip r:embed="rId2"/>
          <a:stretch>
            <a:fillRect/>
          </a:stretch>
        </p:blipFill>
        <p:spPr>
          <a:xfrm>
            <a:off x="302623" y="681036"/>
            <a:ext cx="7234466" cy="5425849"/>
          </a:xfrm>
        </p:spPr>
      </p:pic>
      <p:sp>
        <p:nvSpPr>
          <p:cNvPr id="3" name="Slide Number Placeholder 2">
            <a:extLst>
              <a:ext uri="{FF2B5EF4-FFF2-40B4-BE49-F238E27FC236}">
                <a16:creationId xmlns:a16="http://schemas.microsoft.com/office/drawing/2014/main" id="{225CFF09-D4DE-BD93-4AE1-6D8A7EF8856D}"/>
              </a:ext>
            </a:extLst>
          </p:cNvPr>
          <p:cNvSpPr>
            <a:spLocks noGrp="1"/>
          </p:cNvSpPr>
          <p:nvPr>
            <p:ph type="sldNum" sz="quarter" idx="12"/>
          </p:nvPr>
        </p:nvSpPr>
        <p:spPr/>
        <p:txBody>
          <a:bodyPr/>
          <a:lstStyle/>
          <a:p>
            <a:fld id="{6A7003F5-A9B1-F041-B80D-5AECD32E50CB}" type="slidenum">
              <a:rPr lang="en-US" smtClean="0"/>
              <a:t>18</a:t>
            </a:fld>
            <a:endParaRPr lang="en-US"/>
          </a:p>
        </p:txBody>
      </p:sp>
    </p:spTree>
    <p:extLst>
      <p:ext uri="{BB962C8B-B14F-4D97-AF65-F5344CB8AC3E}">
        <p14:creationId xmlns:p14="http://schemas.microsoft.com/office/powerpoint/2010/main" val="508287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1C743-42D4-2A82-B440-103005887D88}"/>
              </a:ext>
            </a:extLst>
          </p:cNvPr>
          <p:cNvSpPr>
            <a:spLocks noGrp="1"/>
          </p:cNvSpPr>
          <p:nvPr>
            <p:ph type="title"/>
          </p:nvPr>
        </p:nvSpPr>
        <p:spPr>
          <a:xfrm>
            <a:off x="838200" y="365125"/>
            <a:ext cx="5013960" cy="1325563"/>
          </a:xfrm>
        </p:spPr>
        <p:txBody>
          <a:bodyPr/>
          <a:lstStyle/>
          <a:p>
            <a:endParaRPr lang="en-US" dirty="0"/>
          </a:p>
        </p:txBody>
      </p:sp>
      <p:sp>
        <p:nvSpPr>
          <p:cNvPr id="3" name="Content Placeholder 2">
            <a:extLst>
              <a:ext uri="{FF2B5EF4-FFF2-40B4-BE49-F238E27FC236}">
                <a16:creationId xmlns:a16="http://schemas.microsoft.com/office/drawing/2014/main" id="{E205F42B-CFF7-121F-E593-B428CF4C3FA1}"/>
              </a:ext>
            </a:extLst>
          </p:cNvPr>
          <p:cNvSpPr>
            <a:spLocks noGrp="1"/>
          </p:cNvSpPr>
          <p:nvPr>
            <p:ph idx="1"/>
          </p:nvPr>
        </p:nvSpPr>
        <p:spPr>
          <a:xfrm>
            <a:off x="7583551" y="365125"/>
            <a:ext cx="4487221" cy="3987198"/>
          </a:xfrm>
        </p:spPr>
        <p:txBody>
          <a:bodyPr>
            <a:normAutofit fontScale="92500" lnSpcReduction="10000"/>
          </a:bodyPr>
          <a:lstStyle/>
          <a:p>
            <a:pPr marL="0" indent="0">
              <a:buNone/>
            </a:pPr>
            <a:r>
              <a:rPr lang="en-US" sz="2600" dirty="0"/>
              <a:t>SCALEABLE TECHNIQUE MICRO:</a:t>
            </a:r>
          </a:p>
          <a:p>
            <a:pPr marL="0" indent="0">
              <a:buNone/>
            </a:pPr>
            <a:r>
              <a:rPr lang="en-US" sz="3000" b="1" dirty="0"/>
              <a:t>FOREGROUND TREES DECIDUOUS </a:t>
            </a:r>
            <a:r>
              <a:rPr lang="en-US" sz="2600" dirty="0"/>
              <a:t>I</a:t>
            </a:r>
            <a:r>
              <a:rPr lang="en-US" sz="3000" dirty="0"/>
              <a:t> </a:t>
            </a:r>
            <a:r>
              <a:rPr lang="en-US" sz="2400" dirty="0"/>
              <a:t>found that Woodland </a:t>
            </a:r>
            <a:r>
              <a:rPr lang="en-US" sz="2400" dirty="0" err="1"/>
              <a:t>Scenics</a:t>
            </a:r>
            <a:r>
              <a:rPr lang="en-US" sz="2400" dirty="0"/>
              <a:t> readymade ”Realistic Trees” can be upgraded by hot </a:t>
            </a:r>
            <a:r>
              <a:rPr lang="en-US" sz="2400" dirty="0" err="1"/>
              <a:t>glueing</a:t>
            </a:r>
            <a:r>
              <a:rPr lang="en-US" sz="2400" dirty="0"/>
              <a:t> on extra foliage, and painting the exposed lower trunk grey-brown and washing with diluted black ink. Then the foliage is sprayed with diluted black ink to knock back the brightness of the green, blend, and differentiate the trees.</a:t>
            </a:r>
          </a:p>
        </p:txBody>
      </p:sp>
      <p:pic>
        <p:nvPicPr>
          <p:cNvPr id="5" name="Picture 4" descr="A picture containing garden, plant, broccoli&#10;&#10;Description automatically generated">
            <a:extLst>
              <a:ext uri="{FF2B5EF4-FFF2-40B4-BE49-F238E27FC236}">
                <a16:creationId xmlns:a16="http://schemas.microsoft.com/office/drawing/2014/main" id="{51B2BF54-6918-5345-7927-F6B92DE10325}"/>
              </a:ext>
            </a:extLst>
          </p:cNvPr>
          <p:cNvPicPr>
            <a:picLocks noChangeAspect="1"/>
          </p:cNvPicPr>
          <p:nvPr/>
        </p:nvPicPr>
        <p:blipFill>
          <a:blip r:embed="rId2"/>
          <a:stretch>
            <a:fillRect/>
          </a:stretch>
        </p:blipFill>
        <p:spPr>
          <a:xfrm>
            <a:off x="237771" y="390861"/>
            <a:ext cx="7120266" cy="5340200"/>
          </a:xfrm>
          <a:prstGeom prst="rect">
            <a:avLst/>
          </a:prstGeom>
        </p:spPr>
      </p:pic>
      <p:pic>
        <p:nvPicPr>
          <p:cNvPr id="7" name="Picture 6" descr="A picture containing person, plant, garden&#10;&#10;Description automatically generated">
            <a:extLst>
              <a:ext uri="{FF2B5EF4-FFF2-40B4-BE49-F238E27FC236}">
                <a16:creationId xmlns:a16="http://schemas.microsoft.com/office/drawing/2014/main" id="{E65151F6-2B81-E4BC-78B9-B972FDDCF47A}"/>
              </a:ext>
            </a:extLst>
          </p:cNvPr>
          <p:cNvPicPr>
            <a:picLocks noChangeAspect="1"/>
          </p:cNvPicPr>
          <p:nvPr/>
        </p:nvPicPr>
        <p:blipFill>
          <a:blip r:embed="rId3"/>
          <a:stretch>
            <a:fillRect/>
          </a:stretch>
        </p:blipFill>
        <p:spPr>
          <a:xfrm>
            <a:off x="7965171" y="4166273"/>
            <a:ext cx="3350781" cy="2513086"/>
          </a:xfrm>
          <a:prstGeom prst="rect">
            <a:avLst/>
          </a:prstGeom>
        </p:spPr>
      </p:pic>
      <p:sp>
        <p:nvSpPr>
          <p:cNvPr id="8" name="TextBox 7">
            <a:extLst>
              <a:ext uri="{FF2B5EF4-FFF2-40B4-BE49-F238E27FC236}">
                <a16:creationId xmlns:a16="http://schemas.microsoft.com/office/drawing/2014/main" id="{E9602EF4-6C2E-1EE4-0688-2964E32221DC}"/>
              </a:ext>
            </a:extLst>
          </p:cNvPr>
          <p:cNvSpPr txBox="1"/>
          <p:nvPr/>
        </p:nvSpPr>
        <p:spPr>
          <a:xfrm>
            <a:off x="386902" y="6001129"/>
            <a:ext cx="7554632" cy="369332"/>
          </a:xfrm>
          <a:prstGeom prst="rect">
            <a:avLst/>
          </a:prstGeom>
          <a:noFill/>
        </p:spPr>
        <p:txBody>
          <a:bodyPr wrap="none" rtlCol="0">
            <a:spAutoFit/>
          </a:bodyPr>
          <a:lstStyle/>
          <a:p>
            <a:r>
              <a:rPr lang="en-US" dirty="0"/>
              <a:t>Gaps can be filled in by cutting branches of matching colors and hot </a:t>
            </a:r>
            <a:r>
              <a:rPr lang="en-US" dirty="0" err="1"/>
              <a:t>glueing</a:t>
            </a:r>
            <a:r>
              <a:rPr lang="en-US" dirty="0"/>
              <a:t> on</a:t>
            </a:r>
          </a:p>
        </p:txBody>
      </p:sp>
      <p:sp>
        <p:nvSpPr>
          <p:cNvPr id="4" name="Slide Number Placeholder 3">
            <a:extLst>
              <a:ext uri="{FF2B5EF4-FFF2-40B4-BE49-F238E27FC236}">
                <a16:creationId xmlns:a16="http://schemas.microsoft.com/office/drawing/2014/main" id="{C6DC6C25-A25F-C826-2BB8-AC6073941456}"/>
              </a:ext>
            </a:extLst>
          </p:cNvPr>
          <p:cNvSpPr>
            <a:spLocks noGrp="1"/>
          </p:cNvSpPr>
          <p:nvPr>
            <p:ph type="sldNum" sz="quarter" idx="12"/>
          </p:nvPr>
        </p:nvSpPr>
        <p:spPr/>
        <p:txBody>
          <a:bodyPr/>
          <a:lstStyle/>
          <a:p>
            <a:fld id="{6A7003F5-A9B1-F041-B80D-5AECD32E50CB}" type="slidenum">
              <a:rPr lang="en-US" smtClean="0"/>
              <a:t>19</a:t>
            </a:fld>
            <a:endParaRPr lang="en-US"/>
          </a:p>
        </p:txBody>
      </p:sp>
    </p:spTree>
    <p:extLst>
      <p:ext uri="{BB962C8B-B14F-4D97-AF65-F5344CB8AC3E}">
        <p14:creationId xmlns:p14="http://schemas.microsoft.com/office/powerpoint/2010/main" val="3126218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EBCC0-BBCF-97AF-7797-CF251D9CF0A5}"/>
              </a:ext>
            </a:extLst>
          </p:cNvPr>
          <p:cNvSpPr>
            <a:spLocks noGrp="1"/>
          </p:cNvSpPr>
          <p:nvPr>
            <p:ph type="title"/>
          </p:nvPr>
        </p:nvSpPr>
        <p:spPr>
          <a:xfrm>
            <a:off x="9150626" y="-371061"/>
            <a:ext cx="2864320" cy="7600122"/>
          </a:xfrm>
        </p:spPr>
        <p:txBody>
          <a:bodyPr>
            <a:noAutofit/>
          </a:bodyPr>
          <a:lstStyle/>
          <a:p>
            <a:r>
              <a:rPr lang="en-US" sz="2200" b="1" dirty="0">
                <a:latin typeface="Calibri" panose="020F0502020204030204" pitchFamily="34" charset="0"/>
                <a:ea typeface="Calibri" panose="020F0502020204030204" pitchFamily="34" charset="0"/>
                <a:cs typeface="Times New Roman" panose="02020603050405020304" pitchFamily="18" charset="0"/>
              </a:rPr>
              <a:t>…OR WHY ARE THERE SO MANY UNFINISHED LAYOUTS?</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Calibri" panose="020F0502020204030204" pitchFamily="34" charset="0"/>
                <a:ea typeface="Calibri" panose="020F0502020204030204" pitchFamily="34" charset="0"/>
                <a:cs typeface="Times New Roman" panose="02020603050405020304" pitchFamily="18" charset="0"/>
              </a:rPr>
              <a:t>Model railroad information is oriented toward scenes, dioramas, or 4 x 8 or shelf models. Large layouts cannot be completed with these techniques, because they work for square inches or feet, not square yards. From concept to construction, scalable methods of construction are essential. </a:t>
            </a:r>
            <a:endParaRPr lang="en-US" sz="2400" dirty="0"/>
          </a:p>
        </p:txBody>
      </p:sp>
      <p:pic>
        <p:nvPicPr>
          <p:cNvPr id="5" name="Content Placeholder 4" descr="A dirt road surrounded by trees&#10;&#10;Description automatically generated with low confidence">
            <a:extLst>
              <a:ext uri="{FF2B5EF4-FFF2-40B4-BE49-F238E27FC236}">
                <a16:creationId xmlns:a16="http://schemas.microsoft.com/office/drawing/2014/main" id="{A0D8B5A9-8017-246C-F4C7-BD42DFADA2D4}"/>
              </a:ext>
            </a:extLst>
          </p:cNvPr>
          <p:cNvPicPr>
            <a:picLocks noGrp="1" noChangeAspect="1"/>
          </p:cNvPicPr>
          <p:nvPr>
            <p:ph idx="1"/>
          </p:nvPr>
        </p:nvPicPr>
        <p:blipFill>
          <a:blip r:embed="rId2"/>
          <a:stretch>
            <a:fillRect/>
          </a:stretch>
        </p:blipFill>
        <p:spPr>
          <a:xfrm>
            <a:off x="177054" y="131109"/>
            <a:ext cx="8794376" cy="6595782"/>
          </a:xfrm>
        </p:spPr>
      </p:pic>
      <p:sp>
        <p:nvSpPr>
          <p:cNvPr id="3" name="Slide Number Placeholder 2">
            <a:extLst>
              <a:ext uri="{FF2B5EF4-FFF2-40B4-BE49-F238E27FC236}">
                <a16:creationId xmlns:a16="http://schemas.microsoft.com/office/drawing/2014/main" id="{0AE47253-EB30-C108-3BF2-31F667F71BB4}"/>
              </a:ext>
            </a:extLst>
          </p:cNvPr>
          <p:cNvSpPr>
            <a:spLocks noGrp="1"/>
          </p:cNvSpPr>
          <p:nvPr>
            <p:ph type="sldNum" sz="quarter" idx="12"/>
          </p:nvPr>
        </p:nvSpPr>
        <p:spPr/>
        <p:txBody>
          <a:bodyPr/>
          <a:lstStyle/>
          <a:p>
            <a:fld id="{6A7003F5-A9B1-F041-B80D-5AECD32E50CB}" type="slidenum">
              <a:rPr lang="en-US" smtClean="0"/>
              <a:t>2</a:t>
            </a:fld>
            <a:endParaRPr lang="en-US"/>
          </a:p>
        </p:txBody>
      </p:sp>
    </p:spTree>
    <p:extLst>
      <p:ext uri="{BB962C8B-B14F-4D97-AF65-F5344CB8AC3E}">
        <p14:creationId xmlns:p14="http://schemas.microsoft.com/office/powerpoint/2010/main" val="988529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CD22C-831B-13B2-98D0-167EB5070E2F}"/>
              </a:ext>
            </a:extLst>
          </p:cNvPr>
          <p:cNvSpPr>
            <a:spLocks noGrp="1"/>
          </p:cNvSpPr>
          <p:nvPr>
            <p:ph type="title"/>
          </p:nvPr>
        </p:nvSpPr>
        <p:spPr>
          <a:xfrm flipV="1">
            <a:off x="838200" y="1690688"/>
            <a:ext cx="5804263" cy="1228861"/>
          </a:xfrm>
        </p:spPr>
        <p:txBody>
          <a:bodyPr/>
          <a:lstStyle/>
          <a:p>
            <a:endParaRPr lang="en-US" dirty="0"/>
          </a:p>
        </p:txBody>
      </p:sp>
      <p:sp>
        <p:nvSpPr>
          <p:cNvPr id="3" name="Content Placeholder 2">
            <a:extLst>
              <a:ext uri="{FF2B5EF4-FFF2-40B4-BE49-F238E27FC236}">
                <a16:creationId xmlns:a16="http://schemas.microsoft.com/office/drawing/2014/main" id="{FCB676FE-347D-CBA6-8831-14E4AFA8437E}"/>
              </a:ext>
            </a:extLst>
          </p:cNvPr>
          <p:cNvSpPr>
            <a:spLocks noGrp="1"/>
          </p:cNvSpPr>
          <p:nvPr>
            <p:ph idx="1"/>
          </p:nvPr>
        </p:nvSpPr>
        <p:spPr>
          <a:xfrm>
            <a:off x="8150878" y="287383"/>
            <a:ext cx="3833212" cy="5889580"/>
          </a:xfrm>
        </p:spPr>
        <p:txBody>
          <a:bodyPr>
            <a:normAutofit/>
          </a:bodyPr>
          <a:lstStyle/>
          <a:p>
            <a:pPr marL="0" indent="0">
              <a:buNone/>
            </a:pPr>
            <a:r>
              <a:rPr lang="en-US" sz="2400" dirty="0"/>
              <a:t>SCALEABLE TECHNIQUE MICRO:</a:t>
            </a:r>
          </a:p>
          <a:p>
            <a:pPr marL="0" indent="0">
              <a:buNone/>
            </a:pPr>
            <a:r>
              <a:rPr lang="en-US" b="1" dirty="0"/>
              <a:t>FOREGROUND TREES – EVERGREEN</a:t>
            </a:r>
          </a:p>
          <a:p>
            <a:pPr marL="0" indent="0">
              <a:buNone/>
            </a:pPr>
            <a:r>
              <a:rPr lang="en-US" dirty="0"/>
              <a:t>I needed the distinctive shape of conifers, in this case hemlocks, but no ready made trees looked realistic to me. I have been building trees by </a:t>
            </a:r>
            <a:r>
              <a:rPr lang="en-US" dirty="0" err="1"/>
              <a:t>Coastmans</a:t>
            </a:r>
            <a:r>
              <a:rPr lang="en-US" dirty="0"/>
              <a:t>. It is time consuming, but picking one item to make by hand is manageable. </a:t>
            </a:r>
          </a:p>
        </p:txBody>
      </p:sp>
      <p:pic>
        <p:nvPicPr>
          <p:cNvPr id="16" name="Picture 15" descr="A picture containing tree, grass, outdoor, plant&#10;&#10;Description automatically generated">
            <a:extLst>
              <a:ext uri="{FF2B5EF4-FFF2-40B4-BE49-F238E27FC236}">
                <a16:creationId xmlns:a16="http://schemas.microsoft.com/office/drawing/2014/main" id="{3FC6FB88-5870-921D-64BF-ABF2527AC9CF}"/>
              </a:ext>
            </a:extLst>
          </p:cNvPr>
          <p:cNvPicPr>
            <a:picLocks noChangeAspect="1"/>
          </p:cNvPicPr>
          <p:nvPr/>
        </p:nvPicPr>
        <p:blipFill>
          <a:blip r:embed="rId2"/>
          <a:stretch>
            <a:fillRect/>
          </a:stretch>
        </p:blipFill>
        <p:spPr>
          <a:xfrm>
            <a:off x="348343" y="502920"/>
            <a:ext cx="7672252" cy="5754189"/>
          </a:xfrm>
          <a:prstGeom prst="rect">
            <a:avLst/>
          </a:prstGeom>
        </p:spPr>
      </p:pic>
      <p:sp>
        <p:nvSpPr>
          <p:cNvPr id="4" name="Slide Number Placeholder 3">
            <a:extLst>
              <a:ext uri="{FF2B5EF4-FFF2-40B4-BE49-F238E27FC236}">
                <a16:creationId xmlns:a16="http://schemas.microsoft.com/office/drawing/2014/main" id="{25826167-D202-FD19-8B18-BDA6D348CFFD}"/>
              </a:ext>
            </a:extLst>
          </p:cNvPr>
          <p:cNvSpPr>
            <a:spLocks noGrp="1"/>
          </p:cNvSpPr>
          <p:nvPr>
            <p:ph type="sldNum" sz="quarter" idx="12"/>
          </p:nvPr>
        </p:nvSpPr>
        <p:spPr/>
        <p:txBody>
          <a:bodyPr/>
          <a:lstStyle/>
          <a:p>
            <a:fld id="{6A7003F5-A9B1-F041-B80D-5AECD32E50CB}" type="slidenum">
              <a:rPr lang="en-US" smtClean="0"/>
              <a:t>20</a:t>
            </a:fld>
            <a:endParaRPr lang="en-US"/>
          </a:p>
        </p:txBody>
      </p:sp>
      <p:sp>
        <p:nvSpPr>
          <p:cNvPr id="5" name="TextBox 4">
            <a:extLst>
              <a:ext uri="{FF2B5EF4-FFF2-40B4-BE49-F238E27FC236}">
                <a16:creationId xmlns:a16="http://schemas.microsoft.com/office/drawing/2014/main" id="{F09AC99E-C87E-2011-3053-FA15147C24B1}"/>
              </a:ext>
            </a:extLst>
          </p:cNvPr>
          <p:cNvSpPr txBox="1"/>
          <p:nvPr/>
        </p:nvSpPr>
        <p:spPr>
          <a:xfrm>
            <a:off x="3386138" y="6257109"/>
            <a:ext cx="1980414" cy="369332"/>
          </a:xfrm>
          <a:prstGeom prst="rect">
            <a:avLst/>
          </a:prstGeom>
          <a:noFill/>
        </p:spPr>
        <p:txBody>
          <a:bodyPr wrap="none" rtlCol="0">
            <a:spAutoFit/>
          </a:bodyPr>
          <a:lstStyle/>
          <a:p>
            <a:r>
              <a:rPr lang="en-US" dirty="0" err="1"/>
              <a:t>Kaaterskill</a:t>
            </a:r>
            <a:r>
              <a:rPr lang="en-US" dirty="0"/>
              <a:t> Junction</a:t>
            </a:r>
          </a:p>
        </p:txBody>
      </p:sp>
    </p:spTree>
    <p:extLst>
      <p:ext uri="{BB962C8B-B14F-4D97-AF65-F5344CB8AC3E}">
        <p14:creationId xmlns:p14="http://schemas.microsoft.com/office/powerpoint/2010/main" val="3611209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50215-116D-5DED-45C3-84A46F535C1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A9C9AF3-F23A-9758-06C0-8B68703EF17D}"/>
              </a:ext>
            </a:extLst>
          </p:cNvPr>
          <p:cNvSpPr>
            <a:spLocks noGrp="1"/>
          </p:cNvSpPr>
          <p:nvPr>
            <p:ph idx="1"/>
          </p:nvPr>
        </p:nvSpPr>
        <p:spPr>
          <a:xfrm>
            <a:off x="5107577" y="4042954"/>
            <a:ext cx="6984798" cy="2540725"/>
          </a:xfrm>
        </p:spPr>
        <p:txBody>
          <a:bodyPr>
            <a:normAutofit fontScale="92500" lnSpcReduction="10000"/>
          </a:bodyPr>
          <a:lstStyle/>
          <a:p>
            <a:pPr marL="0" indent="0">
              <a:buNone/>
            </a:pPr>
            <a:r>
              <a:rPr lang="en-US" sz="2600" dirty="0"/>
              <a:t>SCALEABLE TECHNIQUE MICRO:</a:t>
            </a:r>
          </a:p>
          <a:p>
            <a:pPr marL="0" indent="0">
              <a:buNone/>
            </a:pPr>
            <a:r>
              <a:rPr lang="en-US" b="1" dirty="0"/>
              <a:t>FOREGROUND TREES – EVERGREEN</a:t>
            </a:r>
          </a:p>
          <a:p>
            <a:pPr marL="0" indent="0">
              <a:buNone/>
            </a:pPr>
            <a:r>
              <a:rPr lang="en-US" dirty="0" err="1"/>
              <a:t>Coastmans</a:t>
            </a:r>
            <a:r>
              <a:rPr lang="en-US" dirty="0"/>
              <a:t>’ trees have realistic textured trunks in a variety of sizes. Their coir sheets come covered with ground foam and are torn into circles, spaced with 1/4” horseshoe spacers and glued in place with ca or white glue.</a:t>
            </a:r>
          </a:p>
          <a:p>
            <a:endParaRPr lang="en-US" dirty="0"/>
          </a:p>
        </p:txBody>
      </p:sp>
      <p:pic>
        <p:nvPicPr>
          <p:cNvPr id="7" name="Picture 6" descr="A picture containing person, indoor, hand&#10;&#10;Description automatically generated">
            <a:extLst>
              <a:ext uri="{FF2B5EF4-FFF2-40B4-BE49-F238E27FC236}">
                <a16:creationId xmlns:a16="http://schemas.microsoft.com/office/drawing/2014/main" id="{BC06F52D-0720-B6F0-6D14-293F3499F375}"/>
              </a:ext>
            </a:extLst>
          </p:cNvPr>
          <p:cNvPicPr>
            <a:picLocks noChangeAspect="1"/>
          </p:cNvPicPr>
          <p:nvPr/>
        </p:nvPicPr>
        <p:blipFill>
          <a:blip r:embed="rId2"/>
          <a:stretch>
            <a:fillRect/>
          </a:stretch>
        </p:blipFill>
        <p:spPr>
          <a:xfrm>
            <a:off x="330382" y="365124"/>
            <a:ext cx="4575266" cy="6100354"/>
          </a:xfrm>
          <a:prstGeom prst="rect">
            <a:avLst/>
          </a:prstGeom>
        </p:spPr>
      </p:pic>
      <p:pic>
        <p:nvPicPr>
          <p:cNvPr id="10" name="Picture 9">
            <a:extLst>
              <a:ext uri="{FF2B5EF4-FFF2-40B4-BE49-F238E27FC236}">
                <a16:creationId xmlns:a16="http://schemas.microsoft.com/office/drawing/2014/main" id="{925CDEB8-112A-5738-4785-68DFA60DC443}"/>
              </a:ext>
            </a:extLst>
          </p:cNvPr>
          <p:cNvPicPr>
            <a:picLocks noChangeAspect="1"/>
          </p:cNvPicPr>
          <p:nvPr/>
        </p:nvPicPr>
        <p:blipFill>
          <a:blip r:embed="rId3"/>
          <a:stretch>
            <a:fillRect/>
          </a:stretch>
        </p:blipFill>
        <p:spPr>
          <a:xfrm>
            <a:off x="5207202" y="293198"/>
            <a:ext cx="6781644" cy="3488500"/>
          </a:xfrm>
          <a:prstGeom prst="rect">
            <a:avLst/>
          </a:prstGeom>
        </p:spPr>
      </p:pic>
      <p:sp>
        <p:nvSpPr>
          <p:cNvPr id="4" name="Slide Number Placeholder 3">
            <a:extLst>
              <a:ext uri="{FF2B5EF4-FFF2-40B4-BE49-F238E27FC236}">
                <a16:creationId xmlns:a16="http://schemas.microsoft.com/office/drawing/2014/main" id="{6C43C8A3-54DA-A8A0-C2B6-6AFFE1A63BB3}"/>
              </a:ext>
            </a:extLst>
          </p:cNvPr>
          <p:cNvSpPr>
            <a:spLocks noGrp="1"/>
          </p:cNvSpPr>
          <p:nvPr>
            <p:ph type="sldNum" sz="quarter" idx="12"/>
          </p:nvPr>
        </p:nvSpPr>
        <p:spPr/>
        <p:txBody>
          <a:bodyPr/>
          <a:lstStyle/>
          <a:p>
            <a:fld id="{6A7003F5-A9B1-F041-B80D-5AECD32E50CB}" type="slidenum">
              <a:rPr lang="en-US" smtClean="0"/>
              <a:t>21</a:t>
            </a:fld>
            <a:endParaRPr lang="en-US"/>
          </a:p>
        </p:txBody>
      </p:sp>
    </p:spTree>
    <p:extLst>
      <p:ext uri="{BB962C8B-B14F-4D97-AF65-F5344CB8AC3E}">
        <p14:creationId xmlns:p14="http://schemas.microsoft.com/office/powerpoint/2010/main" val="3422330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A8873-5D41-4AEC-0AFD-BB3136A1AC11}"/>
              </a:ext>
            </a:extLst>
          </p:cNvPr>
          <p:cNvSpPr>
            <a:spLocks noGrp="1"/>
          </p:cNvSpPr>
          <p:nvPr>
            <p:ph type="title"/>
          </p:nvPr>
        </p:nvSpPr>
        <p:spPr>
          <a:xfrm>
            <a:off x="583474" y="1684473"/>
            <a:ext cx="10515600" cy="1325563"/>
          </a:xfrm>
        </p:spPr>
        <p:txBody>
          <a:bodyPr/>
          <a:lstStyle/>
          <a:p>
            <a:endParaRPr lang="en-US" dirty="0"/>
          </a:p>
        </p:txBody>
      </p:sp>
      <p:sp>
        <p:nvSpPr>
          <p:cNvPr id="3" name="Content Placeholder 2">
            <a:extLst>
              <a:ext uri="{FF2B5EF4-FFF2-40B4-BE49-F238E27FC236}">
                <a16:creationId xmlns:a16="http://schemas.microsoft.com/office/drawing/2014/main" id="{E69AE400-0038-4F80-3643-B1A849DA695C}"/>
              </a:ext>
            </a:extLst>
          </p:cNvPr>
          <p:cNvSpPr>
            <a:spLocks noGrp="1"/>
          </p:cNvSpPr>
          <p:nvPr>
            <p:ph idx="1"/>
          </p:nvPr>
        </p:nvSpPr>
        <p:spPr>
          <a:xfrm>
            <a:off x="78378" y="3376749"/>
            <a:ext cx="12037422" cy="2730136"/>
          </a:xfrm>
        </p:spPr>
        <p:txBody>
          <a:bodyPr/>
          <a:lstStyle/>
          <a:p>
            <a:pPr marL="0" indent="0">
              <a:buNone/>
            </a:pPr>
            <a:r>
              <a:rPr lang="en-US" sz="2400" dirty="0"/>
              <a:t>SCALEABLE TECHNIQUE MICRO:</a:t>
            </a:r>
          </a:p>
          <a:p>
            <a:pPr marL="0" indent="0">
              <a:buNone/>
            </a:pPr>
            <a:r>
              <a:rPr lang="en-US" b="1" dirty="0"/>
              <a:t>EDGE OF WOODS – SHRUBBERY</a:t>
            </a:r>
          </a:p>
          <a:p>
            <a:pPr marL="0" indent="0">
              <a:buNone/>
            </a:pPr>
            <a:r>
              <a:rPr lang="en-US" dirty="0"/>
              <a:t>I landscaped hundreds of feet at the edge of the woods using these techniques. Behind the trees at the edge of the forest I applied dark green clump foliage. On the visible edges, I used combinations of colors of Woodland </a:t>
            </a:r>
            <a:r>
              <a:rPr lang="en-US" dirty="0" err="1"/>
              <a:t>Scenics</a:t>
            </a:r>
            <a:r>
              <a:rPr lang="en-US" dirty="0"/>
              <a:t> fine leaf foliage branches and a little coarse foam for low growing plants.  </a:t>
            </a:r>
          </a:p>
          <a:p>
            <a:endParaRPr lang="en-US" dirty="0"/>
          </a:p>
        </p:txBody>
      </p:sp>
      <p:pic>
        <p:nvPicPr>
          <p:cNvPr id="5" name="Picture 4" descr="A road with trees on the side&#10;&#10;Description automatically generated with medium confidence">
            <a:extLst>
              <a:ext uri="{FF2B5EF4-FFF2-40B4-BE49-F238E27FC236}">
                <a16:creationId xmlns:a16="http://schemas.microsoft.com/office/drawing/2014/main" id="{47ABC9B4-F356-DF79-F58D-4442B05853DE}"/>
              </a:ext>
            </a:extLst>
          </p:cNvPr>
          <p:cNvPicPr>
            <a:picLocks noChangeAspect="1"/>
          </p:cNvPicPr>
          <p:nvPr/>
        </p:nvPicPr>
        <p:blipFill>
          <a:blip r:embed="rId2"/>
          <a:stretch>
            <a:fillRect/>
          </a:stretch>
        </p:blipFill>
        <p:spPr>
          <a:xfrm>
            <a:off x="-346165" y="632590"/>
            <a:ext cx="12192000" cy="2261791"/>
          </a:xfrm>
          <a:prstGeom prst="rect">
            <a:avLst/>
          </a:prstGeom>
        </p:spPr>
      </p:pic>
      <p:sp>
        <p:nvSpPr>
          <p:cNvPr id="4" name="Slide Number Placeholder 3">
            <a:extLst>
              <a:ext uri="{FF2B5EF4-FFF2-40B4-BE49-F238E27FC236}">
                <a16:creationId xmlns:a16="http://schemas.microsoft.com/office/drawing/2014/main" id="{F916F19E-11B8-9BFF-B480-5D19683AF12D}"/>
              </a:ext>
            </a:extLst>
          </p:cNvPr>
          <p:cNvSpPr>
            <a:spLocks noGrp="1"/>
          </p:cNvSpPr>
          <p:nvPr>
            <p:ph type="sldNum" sz="quarter" idx="12"/>
          </p:nvPr>
        </p:nvSpPr>
        <p:spPr/>
        <p:txBody>
          <a:bodyPr/>
          <a:lstStyle/>
          <a:p>
            <a:fld id="{6A7003F5-A9B1-F041-B80D-5AECD32E50CB}" type="slidenum">
              <a:rPr lang="en-US" smtClean="0"/>
              <a:t>22</a:t>
            </a:fld>
            <a:endParaRPr lang="en-US"/>
          </a:p>
        </p:txBody>
      </p:sp>
    </p:spTree>
    <p:extLst>
      <p:ext uri="{BB962C8B-B14F-4D97-AF65-F5344CB8AC3E}">
        <p14:creationId xmlns:p14="http://schemas.microsoft.com/office/powerpoint/2010/main" val="3586154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D909B-C9AC-1329-8FF9-7B22E0E668DA}"/>
              </a:ext>
            </a:extLst>
          </p:cNvPr>
          <p:cNvSpPr>
            <a:spLocks noGrp="1"/>
          </p:cNvSpPr>
          <p:nvPr>
            <p:ph type="title"/>
          </p:nvPr>
        </p:nvSpPr>
        <p:spPr>
          <a:xfrm>
            <a:off x="1166949" y="2272302"/>
            <a:ext cx="5730240" cy="1325563"/>
          </a:xfrm>
        </p:spPr>
        <p:txBody>
          <a:bodyPr/>
          <a:lstStyle/>
          <a:p>
            <a:endParaRPr lang="en-US" dirty="0"/>
          </a:p>
        </p:txBody>
      </p:sp>
      <p:sp>
        <p:nvSpPr>
          <p:cNvPr id="3" name="Content Placeholder 2">
            <a:extLst>
              <a:ext uri="{FF2B5EF4-FFF2-40B4-BE49-F238E27FC236}">
                <a16:creationId xmlns:a16="http://schemas.microsoft.com/office/drawing/2014/main" id="{A7F86E34-6A91-72FB-42D7-181B0A5CBF05}"/>
              </a:ext>
            </a:extLst>
          </p:cNvPr>
          <p:cNvSpPr>
            <a:spLocks noGrp="1"/>
          </p:cNvSpPr>
          <p:nvPr>
            <p:ph idx="1"/>
          </p:nvPr>
        </p:nvSpPr>
        <p:spPr>
          <a:xfrm>
            <a:off x="7624355" y="306977"/>
            <a:ext cx="4236719" cy="6198326"/>
          </a:xfrm>
        </p:spPr>
        <p:txBody>
          <a:bodyPr>
            <a:normAutofit fontScale="92500"/>
          </a:bodyPr>
          <a:lstStyle/>
          <a:p>
            <a:pPr marL="0" indent="0">
              <a:buNone/>
            </a:pPr>
            <a:r>
              <a:rPr lang="en-US" sz="2600" dirty="0"/>
              <a:t>SCALEABLE TECHNIQUE MICRO:</a:t>
            </a:r>
          </a:p>
          <a:p>
            <a:pPr marL="0" indent="0">
              <a:buNone/>
            </a:pPr>
            <a:r>
              <a:rPr lang="en-US" sz="3000" b="1" dirty="0"/>
              <a:t>EDGE OF WOODS – WEEDS</a:t>
            </a:r>
          </a:p>
          <a:p>
            <a:pPr marL="0" indent="0">
              <a:buNone/>
            </a:pPr>
            <a:r>
              <a:rPr lang="en-US" dirty="0"/>
              <a:t>Static grass makes the best weeds, but it cannot be applied close to anything or on steep slopes. I make static grass sheets by spreading Alene’s Tacky Glue on a silicone rubber baking sheet and applying the grass. Once dry, it peels off and can be torn into shapes and glued down. </a:t>
            </a:r>
            <a:r>
              <a:rPr lang="en-US" dirty="0" err="1"/>
              <a:t>Walthers</a:t>
            </a:r>
            <a:r>
              <a:rPr lang="en-US" dirty="0"/>
              <a:t> </a:t>
            </a:r>
            <a:r>
              <a:rPr lang="en-US" dirty="0" err="1"/>
              <a:t>SceneMaster</a:t>
            </a:r>
            <a:r>
              <a:rPr lang="en-US" dirty="0"/>
              <a:t> Tear &amp; Plant mat Spring Meadow works the same way.</a:t>
            </a:r>
          </a:p>
          <a:p>
            <a:endParaRPr lang="en-US" dirty="0"/>
          </a:p>
        </p:txBody>
      </p:sp>
      <p:pic>
        <p:nvPicPr>
          <p:cNvPr id="5" name="Picture 4" descr="A picture containing outdoor, way, road&#10;&#10;Description automatically generated">
            <a:extLst>
              <a:ext uri="{FF2B5EF4-FFF2-40B4-BE49-F238E27FC236}">
                <a16:creationId xmlns:a16="http://schemas.microsoft.com/office/drawing/2014/main" id="{EA9FB650-E5D5-A225-95B3-C9022240B790}"/>
              </a:ext>
            </a:extLst>
          </p:cNvPr>
          <p:cNvPicPr>
            <a:picLocks noChangeAspect="1"/>
          </p:cNvPicPr>
          <p:nvPr/>
        </p:nvPicPr>
        <p:blipFill>
          <a:blip r:embed="rId2"/>
          <a:stretch>
            <a:fillRect/>
          </a:stretch>
        </p:blipFill>
        <p:spPr>
          <a:xfrm>
            <a:off x="439783" y="692331"/>
            <a:ext cx="7019108" cy="5264331"/>
          </a:xfrm>
          <a:prstGeom prst="rect">
            <a:avLst/>
          </a:prstGeom>
        </p:spPr>
      </p:pic>
      <p:sp>
        <p:nvSpPr>
          <p:cNvPr id="4" name="Slide Number Placeholder 3">
            <a:extLst>
              <a:ext uri="{FF2B5EF4-FFF2-40B4-BE49-F238E27FC236}">
                <a16:creationId xmlns:a16="http://schemas.microsoft.com/office/drawing/2014/main" id="{37867A40-C80C-74E4-D4BB-890483F15FAD}"/>
              </a:ext>
            </a:extLst>
          </p:cNvPr>
          <p:cNvSpPr>
            <a:spLocks noGrp="1"/>
          </p:cNvSpPr>
          <p:nvPr>
            <p:ph type="sldNum" sz="quarter" idx="12"/>
          </p:nvPr>
        </p:nvSpPr>
        <p:spPr/>
        <p:txBody>
          <a:bodyPr/>
          <a:lstStyle/>
          <a:p>
            <a:fld id="{6A7003F5-A9B1-F041-B80D-5AECD32E50CB}" type="slidenum">
              <a:rPr lang="en-US" smtClean="0"/>
              <a:t>23</a:t>
            </a:fld>
            <a:endParaRPr lang="en-US"/>
          </a:p>
        </p:txBody>
      </p:sp>
    </p:spTree>
    <p:extLst>
      <p:ext uri="{BB962C8B-B14F-4D97-AF65-F5344CB8AC3E}">
        <p14:creationId xmlns:p14="http://schemas.microsoft.com/office/powerpoint/2010/main" val="3616657907"/>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97613-3FDB-B27B-697C-37C07D4FB1A6}"/>
              </a:ext>
            </a:extLst>
          </p:cNvPr>
          <p:cNvSpPr>
            <a:spLocks noGrp="1"/>
          </p:cNvSpPr>
          <p:nvPr>
            <p:ph type="title"/>
          </p:nvPr>
        </p:nvSpPr>
        <p:spPr>
          <a:xfrm>
            <a:off x="8445136" y="-1026069"/>
            <a:ext cx="3409407" cy="5905046"/>
          </a:xfrm>
        </p:spPr>
        <p:txBody>
          <a:bodyPr/>
          <a:lstStyle/>
          <a:p>
            <a:pPr marL="0" indent="0"/>
            <a:r>
              <a:rPr lang="en-US" sz="2400" dirty="0"/>
              <a:t>SCALEABLE TECHNIQUE MICRO:</a:t>
            </a:r>
            <a:br>
              <a:rPr lang="en-US" dirty="0"/>
            </a:br>
            <a:r>
              <a:rPr lang="en-US" sz="2800" b="1" dirty="0"/>
              <a:t>EDGE OF WOOD –WEEDS</a:t>
            </a:r>
            <a:br>
              <a:rPr lang="en-US" sz="4800" b="1" dirty="0"/>
            </a:br>
            <a:r>
              <a:rPr lang="en-US" sz="2400" dirty="0"/>
              <a:t>The homemade sheets are torn to irregular shapes and glued down to the dirt with Ailene’s Tacky Glue.</a:t>
            </a:r>
            <a:endParaRPr lang="en-US" dirty="0"/>
          </a:p>
        </p:txBody>
      </p:sp>
      <p:pic>
        <p:nvPicPr>
          <p:cNvPr id="5" name="Content Placeholder 4" descr="A picture containing tree, outdoor, green, plant&#10;&#10;Description automatically generated">
            <a:extLst>
              <a:ext uri="{FF2B5EF4-FFF2-40B4-BE49-F238E27FC236}">
                <a16:creationId xmlns:a16="http://schemas.microsoft.com/office/drawing/2014/main" id="{A5864F56-3689-727B-8DD6-6152D7C4D5B9}"/>
              </a:ext>
            </a:extLst>
          </p:cNvPr>
          <p:cNvPicPr>
            <a:picLocks noGrp="1" noChangeAspect="1"/>
          </p:cNvPicPr>
          <p:nvPr>
            <p:ph idx="1"/>
          </p:nvPr>
        </p:nvPicPr>
        <p:blipFill>
          <a:blip r:embed="rId2"/>
          <a:stretch>
            <a:fillRect/>
          </a:stretch>
        </p:blipFill>
        <p:spPr>
          <a:xfrm>
            <a:off x="419250" y="497183"/>
            <a:ext cx="7764629" cy="5823472"/>
          </a:xfrm>
        </p:spPr>
      </p:pic>
      <p:sp>
        <p:nvSpPr>
          <p:cNvPr id="3" name="Slide Number Placeholder 2">
            <a:extLst>
              <a:ext uri="{FF2B5EF4-FFF2-40B4-BE49-F238E27FC236}">
                <a16:creationId xmlns:a16="http://schemas.microsoft.com/office/drawing/2014/main" id="{DBF3A8C6-9013-636B-0F05-2B9FD6790FAC}"/>
              </a:ext>
            </a:extLst>
          </p:cNvPr>
          <p:cNvSpPr>
            <a:spLocks noGrp="1"/>
          </p:cNvSpPr>
          <p:nvPr>
            <p:ph type="sldNum" sz="quarter" idx="12"/>
          </p:nvPr>
        </p:nvSpPr>
        <p:spPr/>
        <p:txBody>
          <a:bodyPr/>
          <a:lstStyle/>
          <a:p>
            <a:fld id="{6A7003F5-A9B1-F041-B80D-5AECD32E50CB}" type="slidenum">
              <a:rPr lang="en-US" smtClean="0"/>
              <a:t>24</a:t>
            </a:fld>
            <a:endParaRPr lang="en-US"/>
          </a:p>
        </p:txBody>
      </p:sp>
    </p:spTree>
    <p:extLst>
      <p:ext uri="{BB962C8B-B14F-4D97-AF65-F5344CB8AC3E}">
        <p14:creationId xmlns:p14="http://schemas.microsoft.com/office/powerpoint/2010/main" val="1487410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6B402-E3E8-9E46-B05D-4960C81185D3}"/>
              </a:ext>
            </a:extLst>
          </p:cNvPr>
          <p:cNvSpPr>
            <a:spLocks noGrp="1"/>
          </p:cNvSpPr>
          <p:nvPr>
            <p:ph type="title"/>
          </p:nvPr>
        </p:nvSpPr>
        <p:spPr>
          <a:xfrm>
            <a:off x="1665513" y="3422469"/>
            <a:ext cx="1854926" cy="1009651"/>
          </a:xfrm>
        </p:spPr>
        <p:txBody>
          <a:bodyPr/>
          <a:lstStyle/>
          <a:p>
            <a:endParaRPr lang="en-US" dirty="0"/>
          </a:p>
        </p:txBody>
      </p:sp>
      <p:pic>
        <p:nvPicPr>
          <p:cNvPr id="5" name="Picture 4" descr="A picture containing tree, vegetable, broccoli&#10;&#10;Description automatically generated">
            <a:extLst>
              <a:ext uri="{FF2B5EF4-FFF2-40B4-BE49-F238E27FC236}">
                <a16:creationId xmlns:a16="http://schemas.microsoft.com/office/drawing/2014/main" id="{10C02A84-C198-02EB-64F7-E0716610511E}"/>
              </a:ext>
            </a:extLst>
          </p:cNvPr>
          <p:cNvPicPr>
            <a:picLocks noChangeAspect="1"/>
          </p:cNvPicPr>
          <p:nvPr/>
        </p:nvPicPr>
        <p:blipFill>
          <a:blip r:embed="rId2"/>
          <a:stretch>
            <a:fillRect/>
          </a:stretch>
        </p:blipFill>
        <p:spPr>
          <a:xfrm>
            <a:off x="1090749" y="1779208"/>
            <a:ext cx="3461657" cy="4615543"/>
          </a:xfrm>
          <a:prstGeom prst="rect">
            <a:avLst/>
          </a:prstGeom>
        </p:spPr>
      </p:pic>
      <p:pic>
        <p:nvPicPr>
          <p:cNvPr id="4" name="Picture 3" descr="A picture containing indoor, items, cluttered&#10;&#10;Description automatically generated">
            <a:extLst>
              <a:ext uri="{FF2B5EF4-FFF2-40B4-BE49-F238E27FC236}">
                <a16:creationId xmlns:a16="http://schemas.microsoft.com/office/drawing/2014/main" id="{EC48892F-5498-0B3B-1BD5-BD626037EB4D}"/>
              </a:ext>
            </a:extLst>
          </p:cNvPr>
          <p:cNvPicPr>
            <a:picLocks noChangeAspect="1"/>
          </p:cNvPicPr>
          <p:nvPr/>
        </p:nvPicPr>
        <p:blipFill>
          <a:blip r:embed="rId3"/>
          <a:stretch>
            <a:fillRect/>
          </a:stretch>
        </p:blipFill>
        <p:spPr>
          <a:xfrm rot="16200000">
            <a:off x="5913391" y="942097"/>
            <a:ext cx="4717326" cy="6289768"/>
          </a:xfrm>
          <a:prstGeom prst="rect">
            <a:avLst/>
          </a:prstGeom>
        </p:spPr>
      </p:pic>
      <p:sp>
        <p:nvSpPr>
          <p:cNvPr id="3" name="Content Placeholder 2">
            <a:extLst>
              <a:ext uri="{FF2B5EF4-FFF2-40B4-BE49-F238E27FC236}">
                <a16:creationId xmlns:a16="http://schemas.microsoft.com/office/drawing/2014/main" id="{558C4BC9-84CF-4D90-A050-346D11172EA0}"/>
              </a:ext>
            </a:extLst>
          </p:cNvPr>
          <p:cNvSpPr>
            <a:spLocks noGrp="1"/>
          </p:cNvSpPr>
          <p:nvPr>
            <p:ph idx="1"/>
          </p:nvPr>
        </p:nvSpPr>
        <p:spPr>
          <a:xfrm>
            <a:off x="431074" y="328275"/>
            <a:ext cx="10922726" cy="1350302"/>
          </a:xfrm>
        </p:spPr>
        <p:txBody>
          <a:bodyPr>
            <a:normAutofit fontScale="62500" lnSpcReduction="20000"/>
          </a:bodyPr>
          <a:lstStyle/>
          <a:p>
            <a:pPr marL="0" indent="0">
              <a:buNone/>
            </a:pPr>
            <a:r>
              <a:rPr lang="en-US" sz="3400" dirty="0"/>
              <a:t>SCALEABLE TECHNIQUE MICRO:</a:t>
            </a:r>
            <a:br>
              <a:rPr lang="en-US" dirty="0"/>
            </a:br>
            <a:r>
              <a:rPr lang="en-US" sz="4000" b="1" dirty="0"/>
              <a:t>DIRT</a:t>
            </a:r>
          </a:p>
          <a:p>
            <a:pPr marL="0" indent="0">
              <a:buNone/>
            </a:pPr>
            <a:r>
              <a:rPr lang="en-US" sz="2600" dirty="0"/>
              <a:t>Research the dirt color you want, find a substantial source of an appropriate color and a matching non-sanded grout. Sift the dirt to very fine. Mix the grout and dirt 50-50. Spread the mixture on the layout and smooth with the fluffy fan shaped brush.  I made applicators like the ones below consisting of a cup with a stocking on the bottom to sift the dirt evenly over the surface.</a:t>
            </a:r>
            <a:endParaRPr lang="en-US" sz="2600" b="1" dirty="0"/>
          </a:p>
          <a:p>
            <a:endParaRPr lang="en-US" dirty="0"/>
          </a:p>
        </p:txBody>
      </p:sp>
      <p:sp>
        <p:nvSpPr>
          <p:cNvPr id="6" name="Slide Number Placeholder 5">
            <a:extLst>
              <a:ext uri="{FF2B5EF4-FFF2-40B4-BE49-F238E27FC236}">
                <a16:creationId xmlns:a16="http://schemas.microsoft.com/office/drawing/2014/main" id="{DF58DF2A-85BA-73CB-9256-3C1FD006C4F9}"/>
              </a:ext>
            </a:extLst>
          </p:cNvPr>
          <p:cNvSpPr>
            <a:spLocks noGrp="1"/>
          </p:cNvSpPr>
          <p:nvPr>
            <p:ph type="sldNum" sz="quarter" idx="12"/>
          </p:nvPr>
        </p:nvSpPr>
        <p:spPr/>
        <p:txBody>
          <a:bodyPr/>
          <a:lstStyle/>
          <a:p>
            <a:fld id="{6A7003F5-A9B1-F041-B80D-5AECD32E50CB}" type="slidenum">
              <a:rPr lang="en-US" smtClean="0"/>
              <a:t>25</a:t>
            </a:fld>
            <a:endParaRPr lang="en-US"/>
          </a:p>
        </p:txBody>
      </p:sp>
    </p:spTree>
    <p:extLst>
      <p:ext uri="{BB962C8B-B14F-4D97-AF65-F5344CB8AC3E}">
        <p14:creationId xmlns:p14="http://schemas.microsoft.com/office/powerpoint/2010/main" val="1268580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713EE-144D-985A-67CB-6B2547535435}"/>
              </a:ext>
            </a:extLst>
          </p:cNvPr>
          <p:cNvSpPr>
            <a:spLocks noGrp="1"/>
          </p:cNvSpPr>
          <p:nvPr>
            <p:ph type="title"/>
          </p:nvPr>
        </p:nvSpPr>
        <p:spPr>
          <a:xfrm>
            <a:off x="9078685" y="365125"/>
            <a:ext cx="2704011" cy="6075432"/>
          </a:xfrm>
        </p:spPr>
        <p:txBody>
          <a:bodyPr>
            <a:normAutofit/>
          </a:bodyPr>
          <a:lstStyle/>
          <a:p>
            <a:r>
              <a:rPr lang="en-US" sz="2400" dirty="0">
                <a:latin typeface="+mn-lt"/>
              </a:rPr>
              <a:t>SCALEABLE TECHNIQUE MICRO:</a:t>
            </a:r>
            <a:br>
              <a:rPr lang="en-US" sz="2700" dirty="0">
                <a:latin typeface="+mn-lt"/>
              </a:rPr>
            </a:br>
            <a:r>
              <a:rPr lang="en-US" sz="3100" b="1" dirty="0">
                <a:latin typeface="+mn-lt"/>
              </a:rPr>
              <a:t>Dirt</a:t>
            </a:r>
            <a:br>
              <a:rPr lang="en-US" sz="8000" b="1" dirty="0"/>
            </a:br>
            <a:r>
              <a:rPr lang="en-US" sz="2400" dirty="0">
                <a:latin typeface="+mn-lt"/>
              </a:rPr>
              <a:t>Brush the dirt over the surface with the fine fan shaped brush so it collects naturally in crevices in the rocks.</a:t>
            </a:r>
          </a:p>
        </p:txBody>
      </p:sp>
      <p:pic>
        <p:nvPicPr>
          <p:cNvPr id="5" name="Content Placeholder 4" descr="A picture containing outdoor, ground, rock, stone&#10;&#10;Description automatically generated">
            <a:extLst>
              <a:ext uri="{FF2B5EF4-FFF2-40B4-BE49-F238E27FC236}">
                <a16:creationId xmlns:a16="http://schemas.microsoft.com/office/drawing/2014/main" id="{388248F1-6D24-3799-6F6C-FC3A540A0CEF}"/>
              </a:ext>
            </a:extLst>
          </p:cNvPr>
          <p:cNvPicPr>
            <a:picLocks noGrp="1" noChangeAspect="1"/>
          </p:cNvPicPr>
          <p:nvPr>
            <p:ph idx="1"/>
          </p:nvPr>
        </p:nvPicPr>
        <p:blipFill>
          <a:blip r:embed="rId2"/>
          <a:stretch>
            <a:fillRect/>
          </a:stretch>
        </p:blipFill>
        <p:spPr>
          <a:xfrm>
            <a:off x="595599" y="365125"/>
            <a:ext cx="8170333" cy="6127750"/>
          </a:xfrm>
        </p:spPr>
      </p:pic>
      <p:sp>
        <p:nvSpPr>
          <p:cNvPr id="3" name="Slide Number Placeholder 2">
            <a:extLst>
              <a:ext uri="{FF2B5EF4-FFF2-40B4-BE49-F238E27FC236}">
                <a16:creationId xmlns:a16="http://schemas.microsoft.com/office/drawing/2014/main" id="{EF24A188-C141-523E-EF36-2D4086EFF5D6}"/>
              </a:ext>
            </a:extLst>
          </p:cNvPr>
          <p:cNvSpPr>
            <a:spLocks noGrp="1"/>
          </p:cNvSpPr>
          <p:nvPr>
            <p:ph type="sldNum" sz="quarter" idx="12"/>
          </p:nvPr>
        </p:nvSpPr>
        <p:spPr/>
        <p:txBody>
          <a:bodyPr/>
          <a:lstStyle/>
          <a:p>
            <a:fld id="{6A7003F5-A9B1-F041-B80D-5AECD32E50CB}" type="slidenum">
              <a:rPr lang="en-US" smtClean="0"/>
              <a:t>26</a:t>
            </a:fld>
            <a:endParaRPr lang="en-US"/>
          </a:p>
        </p:txBody>
      </p:sp>
    </p:spTree>
    <p:extLst>
      <p:ext uri="{BB962C8B-B14F-4D97-AF65-F5344CB8AC3E}">
        <p14:creationId xmlns:p14="http://schemas.microsoft.com/office/powerpoint/2010/main" val="2908791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22C41-675F-6DE2-4878-185B285E2C78}"/>
              </a:ext>
            </a:extLst>
          </p:cNvPr>
          <p:cNvSpPr>
            <a:spLocks noGrp="1"/>
          </p:cNvSpPr>
          <p:nvPr>
            <p:ph type="title"/>
          </p:nvPr>
        </p:nvSpPr>
        <p:spPr>
          <a:xfrm>
            <a:off x="7812533" y="365125"/>
            <a:ext cx="4231421" cy="6022910"/>
          </a:xfrm>
        </p:spPr>
        <p:txBody>
          <a:bodyPr>
            <a:normAutofit fontScale="90000"/>
          </a:bodyPr>
          <a:lstStyle/>
          <a:p>
            <a:r>
              <a:rPr lang="en-US" sz="2700" dirty="0">
                <a:latin typeface="+mn-lt"/>
              </a:rPr>
              <a:t>SCALEABLE TECHNIQUE MICRO:</a:t>
            </a:r>
            <a:br>
              <a:rPr lang="en-US" sz="4800" dirty="0">
                <a:latin typeface="+mn-lt"/>
              </a:rPr>
            </a:br>
            <a:r>
              <a:rPr lang="en-US" sz="2800" b="1" dirty="0">
                <a:latin typeface="+mn-lt"/>
              </a:rPr>
              <a:t>Adhere Everything</a:t>
            </a:r>
            <a:br>
              <a:rPr lang="en-US" sz="9600" b="1" dirty="0"/>
            </a:br>
            <a:r>
              <a:rPr lang="en-US" sz="2300" dirty="0">
                <a:latin typeface="+mn-lt"/>
              </a:rPr>
              <a:t>For trees, edge of woods grass and shrubbery, dirt, and ballast everything should be glued in place. Dirt and ballast must be completely soaked with alcohol and wet water or the under layer will not adhere. Use a fine mist sprayer like the black and white ones in the picture on slide 24. Then mix 1/2 matte </a:t>
            </a:r>
            <a:r>
              <a:rPr lang="en-US" sz="2300" dirty="0" err="1">
                <a:latin typeface="+mn-lt"/>
              </a:rPr>
              <a:t>Modge</a:t>
            </a:r>
            <a:r>
              <a:rPr lang="en-US" sz="2300" dirty="0">
                <a:latin typeface="+mn-lt"/>
              </a:rPr>
              <a:t> Podge with 1/2 water and apply with a large bottle. Do not waste time with an eyedropper. Mist it with more water to even it out. Soaking with glue is the most important thing here; usually all the glue disappears when dry. If not, after it dries, you can dust a little dirt on top and mist it again.  Layers are fine as long as it all adheres.</a:t>
            </a:r>
          </a:p>
        </p:txBody>
      </p:sp>
      <p:pic>
        <p:nvPicPr>
          <p:cNvPr id="5" name="Content Placeholder 4" descr="A picture containing rock, dirt&#10;&#10;Description automatically generated">
            <a:extLst>
              <a:ext uri="{FF2B5EF4-FFF2-40B4-BE49-F238E27FC236}">
                <a16:creationId xmlns:a16="http://schemas.microsoft.com/office/drawing/2014/main" id="{7F4406E4-55CB-FA58-31D5-A7753E06AD50}"/>
              </a:ext>
            </a:extLst>
          </p:cNvPr>
          <p:cNvPicPr>
            <a:picLocks noGrp="1" noChangeAspect="1"/>
          </p:cNvPicPr>
          <p:nvPr>
            <p:ph idx="1"/>
          </p:nvPr>
        </p:nvPicPr>
        <p:blipFill>
          <a:blip r:embed="rId2"/>
          <a:stretch>
            <a:fillRect/>
          </a:stretch>
        </p:blipFill>
        <p:spPr>
          <a:xfrm>
            <a:off x="3456258" y="202314"/>
            <a:ext cx="4231421" cy="5641895"/>
          </a:xfrm>
        </p:spPr>
      </p:pic>
      <p:pic>
        <p:nvPicPr>
          <p:cNvPr id="8" name="Picture 7" descr="A picture containing tree&#10;&#10;Description automatically generated">
            <a:extLst>
              <a:ext uri="{FF2B5EF4-FFF2-40B4-BE49-F238E27FC236}">
                <a16:creationId xmlns:a16="http://schemas.microsoft.com/office/drawing/2014/main" id="{2527D148-A323-9747-465C-08FA215EA07F}"/>
              </a:ext>
            </a:extLst>
          </p:cNvPr>
          <p:cNvPicPr>
            <a:picLocks noChangeAspect="1"/>
          </p:cNvPicPr>
          <p:nvPr/>
        </p:nvPicPr>
        <p:blipFill>
          <a:blip r:embed="rId3"/>
          <a:stretch>
            <a:fillRect/>
          </a:stretch>
        </p:blipFill>
        <p:spPr>
          <a:xfrm>
            <a:off x="440856" y="3520440"/>
            <a:ext cx="2503170" cy="3337560"/>
          </a:xfrm>
          <a:prstGeom prst="rect">
            <a:avLst/>
          </a:prstGeom>
        </p:spPr>
      </p:pic>
      <p:pic>
        <p:nvPicPr>
          <p:cNvPr id="9" name="Picture 8" descr="A picture containing text, person&#10;&#10;Description automatically generated">
            <a:extLst>
              <a:ext uri="{FF2B5EF4-FFF2-40B4-BE49-F238E27FC236}">
                <a16:creationId xmlns:a16="http://schemas.microsoft.com/office/drawing/2014/main" id="{BACB2DCE-4EAA-1792-B709-CE4082C6786E}"/>
              </a:ext>
            </a:extLst>
          </p:cNvPr>
          <p:cNvPicPr>
            <a:picLocks noChangeAspect="1"/>
          </p:cNvPicPr>
          <p:nvPr/>
        </p:nvPicPr>
        <p:blipFill>
          <a:blip r:embed="rId4"/>
          <a:stretch>
            <a:fillRect/>
          </a:stretch>
        </p:blipFill>
        <p:spPr>
          <a:xfrm>
            <a:off x="393489" y="-32191"/>
            <a:ext cx="2597905" cy="3463873"/>
          </a:xfrm>
          <a:prstGeom prst="rect">
            <a:avLst/>
          </a:prstGeom>
        </p:spPr>
      </p:pic>
      <p:sp>
        <p:nvSpPr>
          <p:cNvPr id="3" name="Slide Number Placeholder 2">
            <a:extLst>
              <a:ext uri="{FF2B5EF4-FFF2-40B4-BE49-F238E27FC236}">
                <a16:creationId xmlns:a16="http://schemas.microsoft.com/office/drawing/2014/main" id="{3C6001D0-EB4D-0CEE-51C8-B054EF875FD3}"/>
              </a:ext>
            </a:extLst>
          </p:cNvPr>
          <p:cNvSpPr>
            <a:spLocks noGrp="1"/>
          </p:cNvSpPr>
          <p:nvPr>
            <p:ph type="sldNum" sz="quarter" idx="12"/>
          </p:nvPr>
        </p:nvSpPr>
        <p:spPr/>
        <p:txBody>
          <a:bodyPr/>
          <a:lstStyle/>
          <a:p>
            <a:fld id="{6A7003F5-A9B1-F041-B80D-5AECD32E50CB}" type="slidenum">
              <a:rPr lang="en-US" smtClean="0"/>
              <a:t>27</a:t>
            </a:fld>
            <a:endParaRPr lang="en-US"/>
          </a:p>
        </p:txBody>
      </p:sp>
      <p:sp>
        <p:nvSpPr>
          <p:cNvPr id="4" name="TextBox 3">
            <a:extLst>
              <a:ext uri="{FF2B5EF4-FFF2-40B4-BE49-F238E27FC236}">
                <a16:creationId xmlns:a16="http://schemas.microsoft.com/office/drawing/2014/main" id="{EDC5EC8A-6BA2-E0BE-4CFD-819414E95C92}"/>
              </a:ext>
            </a:extLst>
          </p:cNvPr>
          <p:cNvSpPr txBox="1"/>
          <p:nvPr/>
        </p:nvSpPr>
        <p:spPr>
          <a:xfrm>
            <a:off x="3344217" y="5844209"/>
            <a:ext cx="4167231" cy="923330"/>
          </a:xfrm>
          <a:prstGeom prst="rect">
            <a:avLst/>
          </a:prstGeom>
          <a:noFill/>
        </p:spPr>
        <p:txBody>
          <a:bodyPr wrap="none" rtlCol="0">
            <a:spAutoFit/>
          </a:bodyPr>
          <a:lstStyle/>
          <a:p>
            <a:r>
              <a:rPr lang="en-US" dirty="0"/>
              <a:t>Applying 50 50 </a:t>
            </a:r>
            <a:r>
              <a:rPr lang="en-US" dirty="0" err="1"/>
              <a:t>Modge</a:t>
            </a:r>
            <a:r>
              <a:rPr lang="en-US" dirty="0"/>
              <a:t> Podge-do not use</a:t>
            </a:r>
          </a:p>
          <a:p>
            <a:r>
              <a:rPr lang="en-US" dirty="0" err="1"/>
              <a:t>Elmers</a:t>
            </a:r>
            <a:r>
              <a:rPr lang="en-US" dirty="0"/>
              <a:t>, it has been reformulated and skins</a:t>
            </a:r>
          </a:p>
          <a:p>
            <a:r>
              <a:rPr lang="en-US" dirty="0"/>
              <a:t>over too fast.</a:t>
            </a:r>
          </a:p>
        </p:txBody>
      </p:sp>
    </p:spTree>
    <p:extLst>
      <p:ext uri="{BB962C8B-B14F-4D97-AF65-F5344CB8AC3E}">
        <p14:creationId xmlns:p14="http://schemas.microsoft.com/office/powerpoint/2010/main" val="662289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1AC328-92C2-FA3B-05CF-91458B3B8A35}"/>
              </a:ext>
            </a:extLst>
          </p:cNvPr>
          <p:cNvSpPr>
            <a:spLocks noGrp="1"/>
          </p:cNvSpPr>
          <p:nvPr>
            <p:ph idx="1"/>
          </p:nvPr>
        </p:nvSpPr>
        <p:spPr>
          <a:xfrm>
            <a:off x="6648996" y="137160"/>
            <a:ext cx="5543004" cy="6433457"/>
          </a:xfrm>
        </p:spPr>
        <p:txBody>
          <a:bodyPr>
            <a:normAutofit lnSpcReduction="10000"/>
          </a:bodyPr>
          <a:lstStyle/>
          <a:p>
            <a:pPr marL="0" indent="0">
              <a:buNone/>
            </a:pPr>
            <a:r>
              <a:rPr lang="en-US" sz="2400" dirty="0"/>
              <a:t>SCALEABLE TECHNIQUE MICRO:</a:t>
            </a:r>
          </a:p>
          <a:p>
            <a:pPr marL="0" indent="0">
              <a:buNone/>
            </a:pPr>
            <a:r>
              <a:rPr lang="en-US" b="1" dirty="0"/>
              <a:t>ROCK CLIFFS</a:t>
            </a:r>
          </a:p>
          <a:p>
            <a:pPr marL="0" indent="0">
              <a:buNone/>
            </a:pPr>
            <a:r>
              <a:rPr lang="en-US" dirty="0" err="1"/>
              <a:t>Kaaterskill</a:t>
            </a:r>
            <a:r>
              <a:rPr lang="en-US" dirty="0"/>
              <a:t> Falls is a famous feature of the dramatic Catskill Mountain landscape of the U and D. But faced with 16 square feet of rock, again, </a:t>
            </a:r>
            <a:r>
              <a:rPr lang="en-US" dirty="0" err="1"/>
              <a:t>scaleability</a:t>
            </a:r>
            <a:r>
              <a:rPr lang="en-US" dirty="0"/>
              <a:t> was necessary. I found several sources of flexible rock sheets that could be cut, curved, and glued together, and Larry </a:t>
            </a:r>
            <a:r>
              <a:rPr lang="en-US" dirty="0" err="1"/>
              <a:t>Janeski</a:t>
            </a:r>
            <a:r>
              <a:rPr lang="en-US" dirty="0"/>
              <a:t> formed the massive rock face that had been eroded by the falls. These areas were created with </a:t>
            </a:r>
            <a:r>
              <a:rPr lang="en-US" dirty="0" err="1"/>
              <a:t>Flexrock</a:t>
            </a:r>
            <a:r>
              <a:rPr lang="en-US" dirty="0"/>
              <a:t>, 17” x 7.5“ from Scenic Express and rubber rocks from </a:t>
            </a:r>
            <a:r>
              <a:rPr lang="en-US" dirty="0" err="1"/>
              <a:t>Cripplebush</a:t>
            </a:r>
            <a:r>
              <a:rPr lang="en-US" dirty="0"/>
              <a:t> Models 25” x 9”. </a:t>
            </a:r>
          </a:p>
          <a:p>
            <a:pPr marL="0" indent="0">
              <a:buNone/>
            </a:pPr>
            <a:endParaRPr lang="en-US" dirty="0"/>
          </a:p>
        </p:txBody>
      </p:sp>
      <p:pic>
        <p:nvPicPr>
          <p:cNvPr id="5" name="Picture 4" descr="A picture containing text, nature, outdoor, waterfall&#10;&#10;Description automatically generated">
            <a:extLst>
              <a:ext uri="{FF2B5EF4-FFF2-40B4-BE49-F238E27FC236}">
                <a16:creationId xmlns:a16="http://schemas.microsoft.com/office/drawing/2014/main" id="{798A0132-9DE9-8874-AC1F-AA21F56358BC}"/>
              </a:ext>
            </a:extLst>
          </p:cNvPr>
          <p:cNvPicPr>
            <a:picLocks noChangeAspect="1"/>
          </p:cNvPicPr>
          <p:nvPr/>
        </p:nvPicPr>
        <p:blipFill>
          <a:blip r:embed="rId2"/>
          <a:stretch>
            <a:fillRect/>
          </a:stretch>
        </p:blipFill>
        <p:spPr>
          <a:xfrm>
            <a:off x="655318" y="97971"/>
            <a:ext cx="5239025" cy="6662057"/>
          </a:xfrm>
          <a:prstGeom prst="rect">
            <a:avLst/>
          </a:prstGeom>
        </p:spPr>
      </p:pic>
      <p:sp>
        <p:nvSpPr>
          <p:cNvPr id="4" name="Slide Number Placeholder 3">
            <a:extLst>
              <a:ext uri="{FF2B5EF4-FFF2-40B4-BE49-F238E27FC236}">
                <a16:creationId xmlns:a16="http://schemas.microsoft.com/office/drawing/2014/main" id="{689AB6E7-DA3A-AF56-44A6-A3AF69A9D03A}"/>
              </a:ext>
            </a:extLst>
          </p:cNvPr>
          <p:cNvSpPr>
            <a:spLocks noGrp="1"/>
          </p:cNvSpPr>
          <p:nvPr>
            <p:ph type="sldNum" sz="quarter" idx="12"/>
          </p:nvPr>
        </p:nvSpPr>
        <p:spPr/>
        <p:txBody>
          <a:bodyPr/>
          <a:lstStyle/>
          <a:p>
            <a:fld id="{6A7003F5-A9B1-F041-B80D-5AECD32E50CB}" type="slidenum">
              <a:rPr lang="en-US" smtClean="0"/>
              <a:t>28</a:t>
            </a:fld>
            <a:endParaRPr lang="en-US"/>
          </a:p>
        </p:txBody>
      </p:sp>
    </p:spTree>
    <p:extLst>
      <p:ext uri="{BB962C8B-B14F-4D97-AF65-F5344CB8AC3E}">
        <p14:creationId xmlns:p14="http://schemas.microsoft.com/office/powerpoint/2010/main" val="3734610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0E007-3F44-6267-5800-30C688AF280A}"/>
              </a:ext>
            </a:extLst>
          </p:cNvPr>
          <p:cNvSpPr>
            <a:spLocks noGrp="1"/>
          </p:cNvSpPr>
          <p:nvPr>
            <p:ph type="title"/>
          </p:nvPr>
        </p:nvSpPr>
        <p:spPr>
          <a:xfrm>
            <a:off x="8216536" y="489858"/>
            <a:ext cx="3813204" cy="1750422"/>
          </a:xfrm>
        </p:spPr>
        <p:txBody>
          <a:bodyPr>
            <a:normAutofit fontScale="90000"/>
          </a:bodyPr>
          <a:lstStyle/>
          <a:p>
            <a:pPr marL="0" indent="0"/>
            <a:r>
              <a:rPr lang="en-US" sz="2700" dirty="0">
                <a:latin typeface="+mn-lt"/>
              </a:rPr>
              <a:t>SCALEABLE TECHNIQUE MICRO:</a:t>
            </a:r>
            <a:br>
              <a:rPr lang="en-US" dirty="0">
                <a:latin typeface="+mn-lt"/>
              </a:rPr>
            </a:br>
            <a:r>
              <a:rPr lang="en-US" sz="3100" b="1" dirty="0">
                <a:latin typeface="+mn-lt"/>
              </a:rPr>
              <a:t>ROCK CLIFFS</a:t>
            </a:r>
            <a:br>
              <a:rPr lang="en-US" sz="3100" b="1" dirty="0">
                <a:latin typeface="+mn-lt"/>
              </a:rPr>
            </a:br>
            <a:r>
              <a:rPr lang="en-US" sz="2000" dirty="0">
                <a:latin typeface="+mn-lt"/>
              </a:rPr>
              <a:t>Rocks are painted white and washed with multiple diluted colors of acrylic.</a:t>
            </a:r>
            <a:br>
              <a:rPr lang="en-US" b="1" dirty="0">
                <a:latin typeface="+mn-lt"/>
              </a:rPr>
            </a:br>
            <a:endParaRPr lang="en-US" dirty="0">
              <a:latin typeface="+mn-lt"/>
            </a:endParaRPr>
          </a:p>
        </p:txBody>
      </p:sp>
      <p:pic>
        <p:nvPicPr>
          <p:cNvPr id="7" name="Picture 6" descr="A close-up of a rock&#10;&#10;Description automatically generated with low confidence">
            <a:extLst>
              <a:ext uri="{FF2B5EF4-FFF2-40B4-BE49-F238E27FC236}">
                <a16:creationId xmlns:a16="http://schemas.microsoft.com/office/drawing/2014/main" id="{E6CF7C1C-5985-1CA8-86F1-C7F68A9B11A4}"/>
              </a:ext>
            </a:extLst>
          </p:cNvPr>
          <p:cNvPicPr>
            <a:picLocks noChangeAspect="1"/>
          </p:cNvPicPr>
          <p:nvPr/>
        </p:nvPicPr>
        <p:blipFill>
          <a:blip r:embed="rId2"/>
          <a:stretch>
            <a:fillRect/>
          </a:stretch>
        </p:blipFill>
        <p:spPr>
          <a:xfrm>
            <a:off x="8307977" y="2115231"/>
            <a:ext cx="3449138" cy="4598852"/>
          </a:xfrm>
          <a:prstGeom prst="rect">
            <a:avLst/>
          </a:prstGeom>
        </p:spPr>
      </p:pic>
      <p:pic>
        <p:nvPicPr>
          <p:cNvPr id="11" name="Content Placeholder 10" descr="A picture containing ground, outdoor, stone, dirty&#10;&#10;Description automatically generated">
            <a:extLst>
              <a:ext uri="{FF2B5EF4-FFF2-40B4-BE49-F238E27FC236}">
                <a16:creationId xmlns:a16="http://schemas.microsoft.com/office/drawing/2014/main" id="{71BDB231-EA33-B740-16DD-BDD638A6751F}"/>
              </a:ext>
            </a:extLst>
          </p:cNvPr>
          <p:cNvPicPr>
            <a:picLocks noGrp="1" noChangeAspect="1"/>
          </p:cNvPicPr>
          <p:nvPr>
            <p:ph idx="1"/>
          </p:nvPr>
        </p:nvPicPr>
        <p:blipFill>
          <a:blip r:embed="rId3"/>
          <a:stretch>
            <a:fillRect/>
          </a:stretch>
        </p:blipFill>
        <p:spPr>
          <a:xfrm>
            <a:off x="162260" y="156120"/>
            <a:ext cx="7880043" cy="5910029"/>
          </a:xfrm>
        </p:spPr>
      </p:pic>
      <p:sp>
        <p:nvSpPr>
          <p:cNvPr id="3" name="Slide Number Placeholder 2">
            <a:extLst>
              <a:ext uri="{FF2B5EF4-FFF2-40B4-BE49-F238E27FC236}">
                <a16:creationId xmlns:a16="http://schemas.microsoft.com/office/drawing/2014/main" id="{E86BA61D-A2C7-B034-6AC1-82E53528F6AA}"/>
              </a:ext>
            </a:extLst>
          </p:cNvPr>
          <p:cNvSpPr>
            <a:spLocks noGrp="1"/>
          </p:cNvSpPr>
          <p:nvPr>
            <p:ph type="sldNum" sz="quarter" idx="12"/>
          </p:nvPr>
        </p:nvSpPr>
        <p:spPr>
          <a:xfrm>
            <a:off x="9286540" y="6374244"/>
            <a:ext cx="2743200" cy="365125"/>
          </a:xfrm>
        </p:spPr>
        <p:txBody>
          <a:bodyPr/>
          <a:lstStyle/>
          <a:p>
            <a:fld id="{6A7003F5-A9B1-F041-B80D-5AECD32E50CB}" type="slidenum">
              <a:rPr lang="en-US" smtClean="0"/>
              <a:t>29</a:t>
            </a:fld>
            <a:endParaRPr lang="en-US" dirty="0"/>
          </a:p>
        </p:txBody>
      </p:sp>
    </p:spTree>
    <p:extLst>
      <p:ext uri="{BB962C8B-B14F-4D97-AF65-F5344CB8AC3E}">
        <p14:creationId xmlns:p14="http://schemas.microsoft.com/office/powerpoint/2010/main" val="200464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01AB4-AEF1-C902-C744-ED31E11ECD65}"/>
              </a:ext>
            </a:extLst>
          </p:cNvPr>
          <p:cNvSpPr>
            <a:spLocks noGrp="1"/>
          </p:cNvSpPr>
          <p:nvPr>
            <p:ph type="title"/>
          </p:nvPr>
        </p:nvSpPr>
        <p:spPr>
          <a:xfrm>
            <a:off x="7340653" y="297380"/>
            <a:ext cx="4472588" cy="6137038"/>
          </a:xfrm>
        </p:spPr>
        <p:txBody>
          <a:bodyPr>
            <a:noAutofit/>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PLANNING FOR SCALE: </a:t>
            </a:r>
            <a:r>
              <a:rPr lang="en-US" sz="2800" b="1" dirty="0">
                <a:latin typeface="Calibri" panose="020F0502020204030204" pitchFamily="34" charset="0"/>
                <a:ea typeface="Calibri" panose="020F0502020204030204" pitchFamily="34" charset="0"/>
                <a:cs typeface="Times New Roman" panose="02020603050405020304" pitchFamily="18" charset="0"/>
              </a:rPr>
              <a:t>PROTOTYPE</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Calibri" panose="020F0502020204030204" pitchFamily="34" charset="0"/>
                <a:ea typeface="Calibri" panose="020F0502020204030204" pitchFamily="34" charset="0"/>
                <a:cs typeface="Times New Roman" panose="02020603050405020304" pitchFamily="18" charset="0"/>
              </a:rPr>
              <a:t>First, consider a real railroad. Maps and photos are readily available so you can move the design process ahead. The research is fun and it will be easier to find the details of your layout than it is to invent them. I have been an artist for 60 years and I cannot invent the complexity, irregularity, and beauty of the landscapes railroads traverse. And prototype modeling imposes a discipline that creates a believable, comprehensive suite of operations, track, rolling stock, and locomotives that I could not achieve with freelance.</a:t>
            </a:r>
            <a:r>
              <a:rPr lang="en-US" sz="2400" dirty="0">
                <a:effectLst/>
              </a:rPr>
              <a:t> </a:t>
            </a:r>
            <a:endParaRPr lang="en-US" sz="2400" dirty="0"/>
          </a:p>
        </p:txBody>
      </p:sp>
      <p:pic>
        <p:nvPicPr>
          <p:cNvPr id="5" name="Content Placeholder 4" descr="A group of men standing next to a train&#10;&#10;Description automatically generated with medium confidence">
            <a:extLst>
              <a:ext uri="{FF2B5EF4-FFF2-40B4-BE49-F238E27FC236}">
                <a16:creationId xmlns:a16="http://schemas.microsoft.com/office/drawing/2014/main" id="{AB6FD155-64F4-F9AF-BE42-05C2AE908B6E}"/>
              </a:ext>
            </a:extLst>
          </p:cNvPr>
          <p:cNvPicPr>
            <a:picLocks noGrp="1" noChangeAspect="1"/>
          </p:cNvPicPr>
          <p:nvPr>
            <p:ph idx="1"/>
          </p:nvPr>
        </p:nvPicPr>
        <p:blipFill>
          <a:blip r:embed="rId2"/>
          <a:stretch>
            <a:fillRect/>
          </a:stretch>
        </p:blipFill>
        <p:spPr>
          <a:xfrm>
            <a:off x="688110" y="1859435"/>
            <a:ext cx="5801784" cy="4351338"/>
          </a:xfrm>
        </p:spPr>
      </p:pic>
      <p:pic>
        <p:nvPicPr>
          <p:cNvPr id="7" name="Picture 6" descr="A group of men standing next to a train&#10;&#10;Description automatically generated with medium confidence">
            <a:extLst>
              <a:ext uri="{FF2B5EF4-FFF2-40B4-BE49-F238E27FC236}">
                <a16:creationId xmlns:a16="http://schemas.microsoft.com/office/drawing/2014/main" id="{C63035A0-9FA8-702E-85D5-A45516F9DF8B}"/>
              </a:ext>
            </a:extLst>
          </p:cNvPr>
          <p:cNvPicPr>
            <a:picLocks noChangeAspect="1"/>
          </p:cNvPicPr>
          <p:nvPr/>
        </p:nvPicPr>
        <p:blipFill>
          <a:blip r:embed="rId3"/>
          <a:stretch>
            <a:fillRect/>
          </a:stretch>
        </p:blipFill>
        <p:spPr>
          <a:xfrm>
            <a:off x="378759" y="379175"/>
            <a:ext cx="6796235" cy="2587015"/>
          </a:xfrm>
          <a:prstGeom prst="rect">
            <a:avLst/>
          </a:prstGeom>
        </p:spPr>
      </p:pic>
      <p:sp>
        <p:nvSpPr>
          <p:cNvPr id="3" name="TextBox 2">
            <a:extLst>
              <a:ext uri="{FF2B5EF4-FFF2-40B4-BE49-F238E27FC236}">
                <a16:creationId xmlns:a16="http://schemas.microsoft.com/office/drawing/2014/main" id="{3E2B838B-CD32-0417-2E40-B91C6025C2CD}"/>
              </a:ext>
            </a:extLst>
          </p:cNvPr>
          <p:cNvSpPr txBox="1"/>
          <p:nvPr/>
        </p:nvSpPr>
        <p:spPr>
          <a:xfrm>
            <a:off x="69973" y="6434418"/>
            <a:ext cx="7771209" cy="307777"/>
          </a:xfrm>
          <a:prstGeom prst="rect">
            <a:avLst/>
          </a:prstGeom>
          <a:noFill/>
        </p:spPr>
        <p:txBody>
          <a:bodyPr wrap="square" rtlCol="0">
            <a:spAutoFit/>
          </a:bodyPr>
          <a:lstStyle/>
          <a:p>
            <a:r>
              <a:rPr lang="en-US" sz="1400" dirty="0"/>
              <a:t>It would be difficult to invent this tiny Eastlake station among towering Hemlocks at </a:t>
            </a:r>
            <a:r>
              <a:rPr lang="en-US" sz="1400" dirty="0" err="1"/>
              <a:t>Kaaterskill</a:t>
            </a:r>
            <a:r>
              <a:rPr lang="en-US" sz="1400" dirty="0"/>
              <a:t> Junction.</a:t>
            </a:r>
          </a:p>
        </p:txBody>
      </p:sp>
      <p:sp>
        <p:nvSpPr>
          <p:cNvPr id="4" name="Slide Number Placeholder 3">
            <a:extLst>
              <a:ext uri="{FF2B5EF4-FFF2-40B4-BE49-F238E27FC236}">
                <a16:creationId xmlns:a16="http://schemas.microsoft.com/office/drawing/2014/main" id="{311E2CAD-4E68-3BB1-0DB5-16B13F6542F7}"/>
              </a:ext>
            </a:extLst>
          </p:cNvPr>
          <p:cNvSpPr>
            <a:spLocks noGrp="1"/>
          </p:cNvSpPr>
          <p:nvPr>
            <p:ph type="sldNum" sz="quarter" idx="12"/>
          </p:nvPr>
        </p:nvSpPr>
        <p:spPr/>
        <p:txBody>
          <a:bodyPr/>
          <a:lstStyle/>
          <a:p>
            <a:fld id="{6A7003F5-A9B1-F041-B80D-5AECD32E50CB}" type="slidenum">
              <a:rPr lang="en-US" smtClean="0"/>
              <a:t>3</a:t>
            </a:fld>
            <a:endParaRPr lang="en-US"/>
          </a:p>
        </p:txBody>
      </p:sp>
    </p:spTree>
    <p:extLst>
      <p:ext uri="{BB962C8B-B14F-4D97-AF65-F5344CB8AC3E}">
        <p14:creationId xmlns:p14="http://schemas.microsoft.com/office/powerpoint/2010/main" val="3115385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FD666-29D5-49E0-616D-A02CF3BC6361}"/>
              </a:ext>
            </a:extLst>
          </p:cNvPr>
          <p:cNvSpPr>
            <a:spLocks noGrp="1"/>
          </p:cNvSpPr>
          <p:nvPr>
            <p:ph type="title"/>
          </p:nvPr>
        </p:nvSpPr>
        <p:spPr>
          <a:xfrm>
            <a:off x="8183881" y="849087"/>
            <a:ext cx="3844834" cy="6178730"/>
          </a:xfrm>
        </p:spPr>
        <p:txBody>
          <a:bodyPr>
            <a:normAutofit fontScale="90000"/>
          </a:bodyPr>
          <a:lstStyle/>
          <a:p>
            <a:r>
              <a:rPr lang="en-US" sz="2700" dirty="0">
                <a:latin typeface="+mn-lt"/>
              </a:rPr>
              <a:t>SCALEABLE TECHNIQUE MICRO:</a:t>
            </a:r>
            <a:br>
              <a:rPr lang="en-US" dirty="0"/>
            </a:br>
            <a:r>
              <a:rPr lang="en-US" sz="3100" b="1" dirty="0">
                <a:latin typeface="+mn-lt"/>
              </a:rPr>
              <a:t>STREAM BEDS, ABUT-</a:t>
            </a:r>
            <a:br>
              <a:rPr lang="en-US" sz="3100" b="1" dirty="0">
                <a:latin typeface="+mn-lt"/>
              </a:rPr>
            </a:br>
            <a:r>
              <a:rPr lang="en-US" sz="3100" b="1" dirty="0">
                <a:latin typeface="+mn-lt"/>
              </a:rPr>
              <a:t>MENTS, AND OUTCROPS</a:t>
            </a:r>
            <a:br>
              <a:rPr lang="en-US" sz="3100" b="1" dirty="0">
                <a:latin typeface="+mn-lt"/>
              </a:rPr>
            </a:br>
            <a:r>
              <a:rPr lang="en-US" sz="2400" dirty="0">
                <a:latin typeface="+mn-lt"/>
              </a:rPr>
              <a:t>For 50’ of watercourses I found real rocks that broke into flat planes and water rounded rocks. And I made rocks by crumpling sheets of aluminum foil, flattening them out, and layering them with plaster of </a:t>
            </a:r>
            <a:r>
              <a:rPr lang="en-US" sz="2400" dirty="0" err="1">
                <a:latin typeface="+mn-lt"/>
              </a:rPr>
              <a:t>paris</a:t>
            </a:r>
            <a:r>
              <a:rPr lang="en-US" sz="2400" dirty="0">
                <a:latin typeface="+mn-lt"/>
              </a:rPr>
              <a:t>. The layers were then broken up into pieces. All were painted white and weathered with diluted acrylic colors. The railroad used massive stone blocks for abutments. I made them by casting plaster into a latex mold pulled from a large sheet of O scale stone wall.</a:t>
            </a:r>
            <a:br>
              <a:rPr lang="en-US" b="1" dirty="0"/>
            </a:br>
            <a:br>
              <a:rPr lang="en-US" b="1" dirty="0"/>
            </a:br>
            <a:endParaRPr lang="en-US" dirty="0"/>
          </a:p>
        </p:txBody>
      </p:sp>
      <p:pic>
        <p:nvPicPr>
          <p:cNvPr id="8" name="Picture 7" descr="A picture containing outdoor, ground, rock, building&#10;&#10;Description automatically generated">
            <a:extLst>
              <a:ext uri="{FF2B5EF4-FFF2-40B4-BE49-F238E27FC236}">
                <a16:creationId xmlns:a16="http://schemas.microsoft.com/office/drawing/2014/main" id="{980DAFF6-476F-3AD7-D62E-C5D19A742C98}"/>
              </a:ext>
            </a:extLst>
          </p:cNvPr>
          <p:cNvPicPr>
            <a:picLocks noChangeAspect="1"/>
          </p:cNvPicPr>
          <p:nvPr/>
        </p:nvPicPr>
        <p:blipFill>
          <a:blip r:embed="rId2"/>
          <a:stretch>
            <a:fillRect/>
          </a:stretch>
        </p:blipFill>
        <p:spPr>
          <a:xfrm>
            <a:off x="424542" y="705394"/>
            <a:ext cx="7602583" cy="5701937"/>
          </a:xfrm>
          <a:prstGeom prst="rect">
            <a:avLst/>
          </a:prstGeom>
        </p:spPr>
      </p:pic>
      <p:sp>
        <p:nvSpPr>
          <p:cNvPr id="3" name="Slide Number Placeholder 2">
            <a:extLst>
              <a:ext uri="{FF2B5EF4-FFF2-40B4-BE49-F238E27FC236}">
                <a16:creationId xmlns:a16="http://schemas.microsoft.com/office/drawing/2014/main" id="{7830F395-05A0-DD9E-CE94-CE5BA5A8F4DE}"/>
              </a:ext>
            </a:extLst>
          </p:cNvPr>
          <p:cNvSpPr>
            <a:spLocks noGrp="1"/>
          </p:cNvSpPr>
          <p:nvPr>
            <p:ph type="sldNum" sz="quarter" idx="12"/>
          </p:nvPr>
        </p:nvSpPr>
        <p:spPr>
          <a:xfrm>
            <a:off x="8967787" y="6492875"/>
            <a:ext cx="2743200" cy="365125"/>
          </a:xfrm>
        </p:spPr>
        <p:txBody>
          <a:bodyPr/>
          <a:lstStyle/>
          <a:p>
            <a:fld id="{6A7003F5-A9B1-F041-B80D-5AECD32E50CB}" type="slidenum">
              <a:rPr lang="en-US" smtClean="0"/>
              <a:t>30</a:t>
            </a:fld>
            <a:endParaRPr lang="en-US" dirty="0"/>
          </a:p>
        </p:txBody>
      </p:sp>
      <p:sp>
        <p:nvSpPr>
          <p:cNvPr id="4" name="TextBox 3">
            <a:extLst>
              <a:ext uri="{FF2B5EF4-FFF2-40B4-BE49-F238E27FC236}">
                <a16:creationId xmlns:a16="http://schemas.microsoft.com/office/drawing/2014/main" id="{EBD2874A-7A5F-21A7-DDAD-B38C1974A2B7}"/>
              </a:ext>
            </a:extLst>
          </p:cNvPr>
          <p:cNvSpPr txBox="1"/>
          <p:nvPr/>
        </p:nvSpPr>
        <p:spPr>
          <a:xfrm>
            <a:off x="3235850" y="6407331"/>
            <a:ext cx="1979966" cy="369332"/>
          </a:xfrm>
          <a:prstGeom prst="rect">
            <a:avLst/>
          </a:prstGeom>
          <a:noFill/>
        </p:spPr>
        <p:txBody>
          <a:bodyPr wrap="none" rtlCol="0">
            <a:spAutoFit/>
          </a:bodyPr>
          <a:lstStyle/>
          <a:p>
            <a:r>
              <a:rPr lang="en-US" dirty="0"/>
              <a:t>Haynes Falls trestle</a:t>
            </a:r>
          </a:p>
        </p:txBody>
      </p:sp>
    </p:spTree>
    <p:extLst>
      <p:ext uri="{BB962C8B-B14F-4D97-AF65-F5344CB8AC3E}">
        <p14:creationId xmlns:p14="http://schemas.microsoft.com/office/powerpoint/2010/main" val="3357046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outdoor, building, old&#10;&#10;Description automatically generated">
            <a:extLst>
              <a:ext uri="{FF2B5EF4-FFF2-40B4-BE49-F238E27FC236}">
                <a16:creationId xmlns:a16="http://schemas.microsoft.com/office/drawing/2014/main" id="{E96B9A5E-EC4A-0D49-5F42-A5E07713BAF9}"/>
              </a:ext>
            </a:extLst>
          </p:cNvPr>
          <p:cNvPicPr>
            <a:picLocks noChangeAspect="1"/>
          </p:cNvPicPr>
          <p:nvPr/>
        </p:nvPicPr>
        <p:blipFill rotWithShape="1">
          <a:blip r:embed="rId2"/>
          <a:srcRect t="25000"/>
          <a:stretch/>
        </p:blipFill>
        <p:spPr>
          <a:xfrm>
            <a:off x="1438030" y="271493"/>
            <a:ext cx="9586430" cy="5392359"/>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74EB0E0F-9D0B-A9D7-F241-1BBA332C0689}"/>
              </a:ext>
            </a:extLst>
          </p:cNvPr>
          <p:cNvSpPr>
            <a:spLocks noGrp="1"/>
          </p:cNvSpPr>
          <p:nvPr>
            <p:ph type="sldNum" sz="quarter" idx="12"/>
          </p:nvPr>
        </p:nvSpPr>
        <p:spPr/>
        <p:txBody>
          <a:bodyPr/>
          <a:lstStyle/>
          <a:p>
            <a:fld id="{6A7003F5-A9B1-F041-B80D-5AECD32E50CB}" type="slidenum">
              <a:rPr lang="en-US" smtClean="0"/>
              <a:t>31</a:t>
            </a:fld>
            <a:endParaRPr lang="en-US"/>
          </a:p>
        </p:txBody>
      </p:sp>
      <p:sp>
        <p:nvSpPr>
          <p:cNvPr id="6" name="TextBox 5">
            <a:extLst>
              <a:ext uri="{FF2B5EF4-FFF2-40B4-BE49-F238E27FC236}">
                <a16:creationId xmlns:a16="http://schemas.microsoft.com/office/drawing/2014/main" id="{C83DED62-B205-DD67-4113-B00D486A1389}"/>
              </a:ext>
            </a:extLst>
          </p:cNvPr>
          <p:cNvSpPr txBox="1"/>
          <p:nvPr/>
        </p:nvSpPr>
        <p:spPr>
          <a:xfrm>
            <a:off x="1438031" y="5751999"/>
            <a:ext cx="9586429" cy="923330"/>
          </a:xfrm>
          <a:prstGeom prst="rect">
            <a:avLst/>
          </a:prstGeom>
          <a:noFill/>
        </p:spPr>
        <p:txBody>
          <a:bodyPr wrap="square" rtlCol="0">
            <a:spAutoFit/>
          </a:bodyPr>
          <a:lstStyle/>
          <a:p>
            <a:r>
              <a:rPr lang="en-US" dirty="0"/>
              <a:t>Extensive bluestone quarrying on the Ulster and Delaware added to the need for rocks. For bluestone slabs I used the plaster poured on crumpled aluminum foil technique described on page 29 and scribed and broke the sheets into rectangular pieces.</a:t>
            </a:r>
          </a:p>
        </p:txBody>
      </p:sp>
    </p:spTree>
    <p:extLst>
      <p:ext uri="{BB962C8B-B14F-4D97-AF65-F5344CB8AC3E}">
        <p14:creationId xmlns:p14="http://schemas.microsoft.com/office/powerpoint/2010/main" val="1232562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16310-1B5C-7FF6-FE79-8D2FC4F8A4FD}"/>
              </a:ext>
            </a:extLst>
          </p:cNvPr>
          <p:cNvSpPr>
            <a:spLocks noGrp="1"/>
          </p:cNvSpPr>
          <p:nvPr>
            <p:ph type="title"/>
          </p:nvPr>
        </p:nvSpPr>
        <p:spPr>
          <a:xfrm>
            <a:off x="8806472" y="660030"/>
            <a:ext cx="3127443" cy="5966431"/>
          </a:xfrm>
        </p:spPr>
        <p:txBody>
          <a:bodyPr>
            <a:normAutofit fontScale="90000"/>
          </a:bodyPr>
          <a:lstStyle/>
          <a:p>
            <a:r>
              <a:rPr lang="en-US" sz="2700" dirty="0">
                <a:latin typeface="+mn-lt"/>
              </a:rPr>
              <a:t>SCALEABLE TECHNIQUE MICRO:</a:t>
            </a:r>
            <a:br>
              <a:rPr lang="en-US" sz="2700" dirty="0">
                <a:latin typeface="+mn-lt"/>
              </a:rPr>
            </a:br>
            <a:r>
              <a:rPr lang="en-US" sz="2800" b="1" dirty="0">
                <a:latin typeface="+mn-lt"/>
              </a:rPr>
              <a:t>WATER </a:t>
            </a:r>
            <a:r>
              <a:rPr lang="en-US" sz="2300" dirty="0">
                <a:latin typeface="+mn-lt"/>
              </a:rPr>
              <a:t>With over 50’ of water to do, poured resin was not practical. The smell, the damming problems, the way it creeps up everything it touches, and the fact that you can’t see below the surface of most water courses ruled it out. I paint the bottom with oil paints so the colors blend easily. I let it dry and then I put on several coats of gloss </a:t>
            </a:r>
            <a:r>
              <a:rPr lang="en-US" sz="2300" dirty="0" err="1">
                <a:latin typeface="+mn-lt"/>
              </a:rPr>
              <a:t>Modge</a:t>
            </a:r>
            <a:r>
              <a:rPr lang="en-US" sz="2300" dirty="0">
                <a:latin typeface="+mn-lt"/>
              </a:rPr>
              <a:t> Podge. Ripples are added with gloss </a:t>
            </a:r>
            <a:r>
              <a:rPr lang="en-US" sz="2300" dirty="0" err="1">
                <a:latin typeface="+mn-lt"/>
              </a:rPr>
              <a:t>gell</a:t>
            </a:r>
            <a:r>
              <a:rPr lang="en-US" sz="2300" dirty="0">
                <a:latin typeface="+mn-lt"/>
              </a:rPr>
              <a:t> medium, and finally gloss </a:t>
            </a:r>
            <a:r>
              <a:rPr lang="en-US" sz="2300" dirty="0" err="1">
                <a:latin typeface="+mn-lt"/>
              </a:rPr>
              <a:t>gell</a:t>
            </a:r>
            <a:r>
              <a:rPr lang="en-US" sz="2300" dirty="0">
                <a:latin typeface="+mn-lt"/>
              </a:rPr>
              <a:t> mixed with white paint makes foam.</a:t>
            </a:r>
            <a:br>
              <a:rPr lang="en-US" sz="2400" b="1" dirty="0"/>
            </a:br>
            <a:endParaRPr lang="en-US" sz="2400" dirty="0"/>
          </a:p>
        </p:txBody>
      </p:sp>
      <p:pic>
        <p:nvPicPr>
          <p:cNvPr id="4" name="Picture 3" descr="A picture containing tree, outdoor, rock, plant&#10;&#10;Description automatically generated">
            <a:extLst>
              <a:ext uri="{FF2B5EF4-FFF2-40B4-BE49-F238E27FC236}">
                <a16:creationId xmlns:a16="http://schemas.microsoft.com/office/drawing/2014/main" id="{F96C36D1-5D2A-E4BE-396D-60DA537387DA}"/>
              </a:ext>
            </a:extLst>
          </p:cNvPr>
          <p:cNvPicPr>
            <a:picLocks noChangeAspect="1"/>
          </p:cNvPicPr>
          <p:nvPr/>
        </p:nvPicPr>
        <p:blipFill>
          <a:blip r:embed="rId2"/>
          <a:stretch>
            <a:fillRect/>
          </a:stretch>
        </p:blipFill>
        <p:spPr>
          <a:xfrm>
            <a:off x="5817217" y="0"/>
            <a:ext cx="2931647" cy="3908862"/>
          </a:xfrm>
          <a:prstGeom prst="rect">
            <a:avLst/>
          </a:prstGeom>
        </p:spPr>
      </p:pic>
      <p:pic>
        <p:nvPicPr>
          <p:cNvPr id="16" name="Picture 15" descr="A picture containing outdoor, plant, vegetable, broccoli&#10;&#10;Description automatically generated">
            <a:extLst>
              <a:ext uri="{FF2B5EF4-FFF2-40B4-BE49-F238E27FC236}">
                <a16:creationId xmlns:a16="http://schemas.microsoft.com/office/drawing/2014/main" id="{D128B8F1-426C-8BC5-9DDB-14CF7533BB55}"/>
              </a:ext>
            </a:extLst>
          </p:cNvPr>
          <p:cNvPicPr>
            <a:picLocks noChangeAspect="1"/>
          </p:cNvPicPr>
          <p:nvPr/>
        </p:nvPicPr>
        <p:blipFill>
          <a:blip r:embed="rId3"/>
          <a:stretch>
            <a:fillRect/>
          </a:stretch>
        </p:blipFill>
        <p:spPr>
          <a:xfrm>
            <a:off x="2849785" y="0"/>
            <a:ext cx="2967432" cy="3956576"/>
          </a:xfrm>
          <a:prstGeom prst="rect">
            <a:avLst/>
          </a:prstGeom>
        </p:spPr>
      </p:pic>
      <p:pic>
        <p:nvPicPr>
          <p:cNvPr id="18" name="Picture 17" descr="A picture containing ground, outdoor, rock, plant&#10;&#10;Description automatically generated">
            <a:extLst>
              <a:ext uri="{FF2B5EF4-FFF2-40B4-BE49-F238E27FC236}">
                <a16:creationId xmlns:a16="http://schemas.microsoft.com/office/drawing/2014/main" id="{2D287197-C409-DD15-E738-5A065B4DBBCA}"/>
              </a:ext>
            </a:extLst>
          </p:cNvPr>
          <p:cNvPicPr>
            <a:picLocks noChangeAspect="1"/>
          </p:cNvPicPr>
          <p:nvPr/>
        </p:nvPicPr>
        <p:blipFill>
          <a:blip r:embed="rId4"/>
          <a:stretch>
            <a:fillRect/>
          </a:stretch>
        </p:blipFill>
        <p:spPr>
          <a:xfrm>
            <a:off x="0" y="0"/>
            <a:ext cx="2855867" cy="3807823"/>
          </a:xfrm>
          <a:prstGeom prst="rect">
            <a:avLst/>
          </a:prstGeom>
        </p:spPr>
      </p:pic>
      <p:pic>
        <p:nvPicPr>
          <p:cNvPr id="12" name="Picture 11" descr="A picture containing rock, plant&#10;&#10;Description automatically generated">
            <a:extLst>
              <a:ext uri="{FF2B5EF4-FFF2-40B4-BE49-F238E27FC236}">
                <a16:creationId xmlns:a16="http://schemas.microsoft.com/office/drawing/2014/main" id="{55496FF0-18E4-19A3-8A59-15F35A60ABBB}"/>
              </a:ext>
            </a:extLst>
          </p:cNvPr>
          <p:cNvPicPr>
            <a:picLocks noChangeAspect="1"/>
          </p:cNvPicPr>
          <p:nvPr/>
        </p:nvPicPr>
        <p:blipFill>
          <a:blip r:embed="rId5"/>
          <a:stretch>
            <a:fillRect/>
          </a:stretch>
        </p:blipFill>
        <p:spPr>
          <a:xfrm>
            <a:off x="1916933" y="2655393"/>
            <a:ext cx="5603476" cy="4202607"/>
          </a:xfrm>
          <a:prstGeom prst="rect">
            <a:avLst/>
          </a:prstGeom>
        </p:spPr>
      </p:pic>
      <p:sp>
        <p:nvSpPr>
          <p:cNvPr id="3" name="Slide Number Placeholder 2">
            <a:extLst>
              <a:ext uri="{FF2B5EF4-FFF2-40B4-BE49-F238E27FC236}">
                <a16:creationId xmlns:a16="http://schemas.microsoft.com/office/drawing/2014/main" id="{4B93ABBA-C6A2-1B1A-16CA-46882039962A}"/>
              </a:ext>
            </a:extLst>
          </p:cNvPr>
          <p:cNvSpPr>
            <a:spLocks noGrp="1"/>
          </p:cNvSpPr>
          <p:nvPr>
            <p:ph type="sldNum" sz="quarter" idx="12"/>
          </p:nvPr>
        </p:nvSpPr>
        <p:spPr/>
        <p:txBody>
          <a:bodyPr/>
          <a:lstStyle/>
          <a:p>
            <a:fld id="{6A7003F5-A9B1-F041-B80D-5AECD32E50CB}" type="slidenum">
              <a:rPr lang="en-US" smtClean="0"/>
              <a:t>32</a:t>
            </a:fld>
            <a:endParaRPr lang="en-US" dirty="0"/>
          </a:p>
        </p:txBody>
      </p:sp>
    </p:spTree>
    <p:extLst>
      <p:ext uri="{BB962C8B-B14F-4D97-AF65-F5344CB8AC3E}">
        <p14:creationId xmlns:p14="http://schemas.microsoft.com/office/powerpoint/2010/main" val="4056506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65D6D-C293-0282-4BAA-E3011191439D}"/>
              </a:ext>
            </a:extLst>
          </p:cNvPr>
          <p:cNvSpPr>
            <a:spLocks noGrp="1"/>
          </p:cNvSpPr>
          <p:nvPr>
            <p:ph type="title"/>
          </p:nvPr>
        </p:nvSpPr>
        <p:spPr>
          <a:xfrm>
            <a:off x="5955324" y="404314"/>
            <a:ext cx="5908430" cy="5924640"/>
          </a:xfrm>
        </p:spPr>
        <p:txBody>
          <a:bodyPr>
            <a:normAutofit fontScale="90000"/>
          </a:bodyPr>
          <a:lstStyle/>
          <a:p>
            <a:r>
              <a:rPr lang="en-US" sz="2400" dirty="0">
                <a:latin typeface="+mn-lt"/>
              </a:rPr>
              <a:t>SCALEABLE TECHNIQUE MICRO:</a:t>
            </a:r>
            <a:br>
              <a:rPr lang="en-US" sz="2400" dirty="0">
                <a:latin typeface="+mn-lt"/>
              </a:rPr>
            </a:br>
            <a:r>
              <a:rPr lang="en-US" sz="2800" b="1" dirty="0">
                <a:latin typeface="+mn-lt"/>
              </a:rPr>
              <a:t>Ballast </a:t>
            </a:r>
            <a:br>
              <a:rPr lang="en-US" sz="2800" dirty="0">
                <a:latin typeface="+mn-lt"/>
              </a:rPr>
            </a:br>
            <a:r>
              <a:rPr lang="en-US" sz="2400" dirty="0">
                <a:latin typeface="+mn-lt"/>
              </a:rPr>
              <a:t>With hundreds of feet of track to ballast and no tolerance for ballast stuck to the side of the rails, I needed a system. To avoid having the ballast diameter match the tie width, which I see so often, I use fine ballast. It is dyed with diluted ink to knock back the brightness. I radius the shoulders of the cork roadbed to have a better profile. Then I spoon on ballast and brush it into approximate position with the soft fan shaped brush. I use foam blocks or foam paint brushes applied flat to the ties that catch the ballast, moving it off the ties and rails, and depositing it in the gaps between the ties. Foam is the only material I found that works.</a:t>
            </a:r>
            <a:br>
              <a:rPr lang="en-US" sz="2400" dirty="0">
                <a:latin typeface="+mn-lt"/>
              </a:rPr>
            </a:br>
            <a:r>
              <a:rPr lang="en-US" sz="2400" dirty="0">
                <a:latin typeface="+mn-lt"/>
              </a:rPr>
              <a:t>As you can see in the picture at the left, much of the railroad had no stone ballast, and dirt is applied in the same way. </a:t>
            </a:r>
            <a:br>
              <a:rPr lang="en-US" sz="2800" b="1" dirty="0">
                <a:latin typeface="+mn-lt"/>
              </a:rPr>
            </a:br>
            <a:endParaRPr lang="en-US" sz="2800" dirty="0">
              <a:latin typeface="+mn-lt"/>
            </a:endParaRPr>
          </a:p>
        </p:txBody>
      </p:sp>
      <p:pic>
        <p:nvPicPr>
          <p:cNvPr id="4" name="Picture 3" descr="A picture containing tree&#10;&#10;Description automatically generated">
            <a:extLst>
              <a:ext uri="{FF2B5EF4-FFF2-40B4-BE49-F238E27FC236}">
                <a16:creationId xmlns:a16="http://schemas.microsoft.com/office/drawing/2014/main" id="{AF5EDC5C-DDFE-0EA9-28C8-AB77C857777B}"/>
              </a:ext>
            </a:extLst>
          </p:cNvPr>
          <p:cNvPicPr>
            <a:picLocks noChangeAspect="1"/>
          </p:cNvPicPr>
          <p:nvPr/>
        </p:nvPicPr>
        <p:blipFill>
          <a:blip r:embed="rId2"/>
          <a:stretch>
            <a:fillRect/>
          </a:stretch>
        </p:blipFill>
        <p:spPr>
          <a:xfrm>
            <a:off x="656003" y="257907"/>
            <a:ext cx="4756639" cy="6342185"/>
          </a:xfrm>
          <a:prstGeom prst="rect">
            <a:avLst/>
          </a:prstGeom>
        </p:spPr>
      </p:pic>
      <p:sp>
        <p:nvSpPr>
          <p:cNvPr id="5" name="Slide Number Placeholder 4">
            <a:extLst>
              <a:ext uri="{FF2B5EF4-FFF2-40B4-BE49-F238E27FC236}">
                <a16:creationId xmlns:a16="http://schemas.microsoft.com/office/drawing/2014/main" id="{1C25B2CB-087E-0863-5008-1203AC574680}"/>
              </a:ext>
            </a:extLst>
          </p:cNvPr>
          <p:cNvSpPr>
            <a:spLocks noGrp="1"/>
          </p:cNvSpPr>
          <p:nvPr>
            <p:ph type="sldNum" sz="quarter" idx="12"/>
          </p:nvPr>
        </p:nvSpPr>
        <p:spPr/>
        <p:txBody>
          <a:bodyPr/>
          <a:lstStyle/>
          <a:p>
            <a:fld id="{6A7003F5-A9B1-F041-B80D-5AECD32E50CB}" type="slidenum">
              <a:rPr lang="en-US" smtClean="0"/>
              <a:t>33</a:t>
            </a:fld>
            <a:endParaRPr lang="en-US"/>
          </a:p>
        </p:txBody>
      </p:sp>
    </p:spTree>
    <p:extLst>
      <p:ext uri="{BB962C8B-B14F-4D97-AF65-F5344CB8AC3E}">
        <p14:creationId xmlns:p14="http://schemas.microsoft.com/office/powerpoint/2010/main" val="2600885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B362B-1788-A04C-9BE4-9E01C1DBA7AA}"/>
              </a:ext>
            </a:extLst>
          </p:cNvPr>
          <p:cNvSpPr>
            <a:spLocks noGrp="1"/>
          </p:cNvSpPr>
          <p:nvPr>
            <p:ph type="title"/>
          </p:nvPr>
        </p:nvSpPr>
        <p:spPr>
          <a:xfrm>
            <a:off x="8057322" y="417694"/>
            <a:ext cx="3675299" cy="6022612"/>
          </a:xfrm>
        </p:spPr>
        <p:txBody>
          <a:bodyPr>
            <a:normAutofit fontScale="90000"/>
          </a:bodyPr>
          <a:lstStyle/>
          <a:p>
            <a:r>
              <a:rPr lang="en-US" sz="2400" dirty="0">
                <a:latin typeface="+mn-lt"/>
              </a:rPr>
              <a:t>SCALEABLE TECHNIQUE MICRO:</a:t>
            </a:r>
            <a:br>
              <a:rPr lang="en-US" sz="2400" dirty="0">
                <a:latin typeface="+mn-lt"/>
              </a:rPr>
            </a:br>
            <a:r>
              <a:rPr lang="en-US" sz="2800" b="1" dirty="0">
                <a:latin typeface="+mn-lt"/>
              </a:rPr>
              <a:t>GRASS AND WEEDS</a:t>
            </a:r>
            <a:br>
              <a:rPr lang="en-US" sz="2800" b="1" dirty="0">
                <a:latin typeface="+mn-lt"/>
              </a:rPr>
            </a:br>
            <a:r>
              <a:rPr lang="en-US" sz="2200" dirty="0">
                <a:latin typeface="+mn-lt"/>
              </a:rPr>
              <a:t>Static grass is the answer for large acreage, but most equipment and instruction will not work at scale. Battery powered systems are too weak, switching colors when using only one applicator takes so much time that you can only do a few inches before the glue dries. Woodland </a:t>
            </a:r>
            <a:r>
              <a:rPr lang="en-US" sz="2200" dirty="0" err="1">
                <a:latin typeface="+mn-lt"/>
              </a:rPr>
              <a:t>Scenics</a:t>
            </a:r>
            <a:r>
              <a:rPr lang="en-US" sz="2200" dirty="0">
                <a:latin typeface="+mn-lt"/>
              </a:rPr>
              <a:t> Static King is the most reliable, strong and effective. The other five I tried have been discarded. Get a few of them because glue dries fast and you don’t have time to change fiber types. </a:t>
            </a:r>
          </a:p>
        </p:txBody>
      </p:sp>
      <p:pic>
        <p:nvPicPr>
          <p:cNvPr id="5" name="Content Placeholder 4" descr="A picture containing text, grass&#10;&#10;Description automatically generated">
            <a:extLst>
              <a:ext uri="{FF2B5EF4-FFF2-40B4-BE49-F238E27FC236}">
                <a16:creationId xmlns:a16="http://schemas.microsoft.com/office/drawing/2014/main" id="{C43A2F26-3003-F3B0-CEE0-9E5EC49438D3}"/>
              </a:ext>
            </a:extLst>
          </p:cNvPr>
          <p:cNvPicPr>
            <a:picLocks noGrp="1" noChangeAspect="1"/>
          </p:cNvPicPr>
          <p:nvPr>
            <p:ph idx="1"/>
          </p:nvPr>
        </p:nvPicPr>
        <p:blipFill>
          <a:blip r:embed="rId2"/>
          <a:stretch>
            <a:fillRect/>
          </a:stretch>
        </p:blipFill>
        <p:spPr>
          <a:xfrm>
            <a:off x="366878" y="620088"/>
            <a:ext cx="7490431" cy="5617824"/>
          </a:xfrm>
        </p:spPr>
      </p:pic>
      <p:sp>
        <p:nvSpPr>
          <p:cNvPr id="3" name="Slide Number Placeholder 2">
            <a:extLst>
              <a:ext uri="{FF2B5EF4-FFF2-40B4-BE49-F238E27FC236}">
                <a16:creationId xmlns:a16="http://schemas.microsoft.com/office/drawing/2014/main" id="{AA4D4801-916F-E506-2128-16151B0DE77C}"/>
              </a:ext>
            </a:extLst>
          </p:cNvPr>
          <p:cNvSpPr>
            <a:spLocks noGrp="1"/>
          </p:cNvSpPr>
          <p:nvPr>
            <p:ph type="sldNum" sz="quarter" idx="12"/>
          </p:nvPr>
        </p:nvSpPr>
        <p:spPr/>
        <p:txBody>
          <a:bodyPr/>
          <a:lstStyle/>
          <a:p>
            <a:fld id="{6A7003F5-A9B1-F041-B80D-5AECD32E50CB}" type="slidenum">
              <a:rPr lang="en-US" smtClean="0"/>
              <a:t>34</a:t>
            </a:fld>
            <a:endParaRPr lang="en-US"/>
          </a:p>
        </p:txBody>
      </p:sp>
    </p:spTree>
    <p:extLst>
      <p:ext uri="{BB962C8B-B14F-4D97-AF65-F5344CB8AC3E}">
        <p14:creationId xmlns:p14="http://schemas.microsoft.com/office/powerpoint/2010/main" val="1559634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A0C39-470E-0335-0558-DFD1736A660D}"/>
              </a:ext>
            </a:extLst>
          </p:cNvPr>
          <p:cNvSpPr>
            <a:spLocks noGrp="1"/>
          </p:cNvSpPr>
          <p:nvPr>
            <p:ph type="title"/>
          </p:nvPr>
        </p:nvSpPr>
        <p:spPr>
          <a:xfrm>
            <a:off x="4399721" y="-51258"/>
            <a:ext cx="7706139" cy="3397431"/>
          </a:xfrm>
        </p:spPr>
        <p:txBody>
          <a:bodyPr>
            <a:normAutofit/>
          </a:bodyPr>
          <a:lstStyle/>
          <a:p>
            <a:r>
              <a:rPr lang="en-US" sz="2400" dirty="0">
                <a:latin typeface="+mn-lt"/>
              </a:rPr>
              <a:t>SCALEABLE TECHNIQUE MICRO:</a:t>
            </a:r>
            <a:br>
              <a:rPr lang="en-US" sz="4800" dirty="0"/>
            </a:br>
            <a:r>
              <a:rPr lang="en-US" sz="2800" b="1" dirty="0">
                <a:latin typeface="+mn-lt"/>
              </a:rPr>
              <a:t>Static Grass Application </a:t>
            </a:r>
            <a:r>
              <a:rPr lang="en-US" sz="2000" dirty="0">
                <a:latin typeface="+mn-lt"/>
              </a:rPr>
              <a:t>Before starting, put up paper towels to keep the fibers off the other scenery. Apply matte </a:t>
            </a:r>
            <a:r>
              <a:rPr lang="en-US" sz="2000" dirty="0" err="1">
                <a:latin typeface="+mn-lt"/>
              </a:rPr>
              <a:t>Modge</a:t>
            </a:r>
            <a:r>
              <a:rPr lang="en-US" sz="2000" dirty="0">
                <a:latin typeface="+mn-lt"/>
              </a:rPr>
              <a:t> Podge diluted with water or a grass glue. Do not use </a:t>
            </a:r>
            <a:r>
              <a:rPr lang="en-US" sz="2000" dirty="0" err="1">
                <a:latin typeface="+mn-lt"/>
              </a:rPr>
              <a:t>Elmers</a:t>
            </a:r>
            <a:r>
              <a:rPr lang="en-US" sz="2000" dirty="0">
                <a:latin typeface="+mn-lt"/>
              </a:rPr>
              <a:t>, as the new formula skins fast and will not work. First, I do patches of glue and apply tall grass. Vacuum the work, then I put on more glue for newer shorter grass, leaving some dirt showing. To get the variety of colors seen in the first slide you have to apply the grass through a piece of cardboard with a hole in it to narrow the area of application.</a:t>
            </a:r>
            <a:endParaRPr lang="en-US" sz="2000" b="1" dirty="0">
              <a:latin typeface="+mn-lt"/>
            </a:endParaRPr>
          </a:p>
        </p:txBody>
      </p:sp>
      <p:pic>
        <p:nvPicPr>
          <p:cNvPr id="4" name="Picture 3">
            <a:extLst>
              <a:ext uri="{FF2B5EF4-FFF2-40B4-BE49-F238E27FC236}">
                <a16:creationId xmlns:a16="http://schemas.microsoft.com/office/drawing/2014/main" id="{96F6E534-87F6-21D0-7C7E-C22678DFDB74}"/>
              </a:ext>
            </a:extLst>
          </p:cNvPr>
          <p:cNvPicPr>
            <a:picLocks noChangeAspect="1"/>
          </p:cNvPicPr>
          <p:nvPr/>
        </p:nvPicPr>
        <p:blipFill>
          <a:blip r:embed="rId2"/>
          <a:stretch>
            <a:fillRect/>
          </a:stretch>
        </p:blipFill>
        <p:spPr>
          <a:xfrm>
            <a:off x="628800" y="77743"/>
            <a:ext cx="3675411" cy="4900548"/>
          </a:xfrm>
          <a:prstGeom prst="rect">
            <a:avLst/>
          </a:prstGeom>
        </p:spPr>
      </p:pic>
      <p:pic>
        <p:nvPicPr>
          <p:cNvPr id="5" name="Picture 4">
            <a:extLst>
              <a:ext uri="{FF2B5EF4-FFF2-40B4-BE49-F238E27FC236}">
                <a16:creationId xmlns:a16="http://schemas.microsoft.com/office/drawing/2014/main" id="{09B3D081-699B-F216-C716-F7315C3135AE}"/>
              </a:ext>
            </a:extLst>
          </p:cNvPr>
          <p:cNvPicPr>
            <a:picLocks noChangeAspect="1"/>
          </p:cNvPicPr>
          <p:nvPr/>
        </p:nvPicPr>
        <p:blipFill>
          <a:blip r:embed="rId3"/>
          <a:stretch>
            <a:fillRect/>
          </a:stretch>
        </p:blipFill>
        <p:spPr>
          <a:xfrm>
            <a:off x="7752806" y="3562369"/>
            <a:ext cx="4194893" cy="3146170"/>
          </a:xfrm>
          <a:prstGeom prst="rect">
            <a:avLst/>
          </a:prstGeom>
        </p:spPr>
      </p:pic>
      <p:sp>
        <p:nvSpPr>
          <p:cNvPr id="7" name="TextBox 6">
            <a:extLst>
              <a:ext uri="{FF2B5EF4-FFF2-40B4-BE49-F238E27FC236}">
                <a16:creationId xmlns:a16="http://schemas.microsoft.com/office/drawing/2014/main" id="{E1F24292-7B6F-B9CF-FCB5-EF3139A7658C}"/>
              </a:ext>
            </a:extLst>
          </p:cNvPr>
          <p:cNvSpPr txBox="1"/>
          <p:nvPr/>
        </p:nvSpPr>
        <p:spPr>
          <a:xfrm>
            <a:off x="57309" y="5025931"/>
            <a:ext cx="7493023" cy="1631216"/>
          </a:xfrm>
          <a:prstGeom prst="rect">
            <a:avLst/>
          </a:prstGeom>
          <a:noFill/>
        </p:spPr>
        <p:txBody>
          <a:bodyPr wrap="square" rtlCol="0">
            <a:spAutoFit/>
          </a:bodyPr>
          <a:lstStyle/>
          <a:p>
            <a:r>
              <a:rPr lang="en-US" sz="2000" dirty="0"/>
              <a:t>I find that the most useful fiber to pull everything together is the blend that has 4mm olive and beige grass called meadow. After drying, you can go back and put glue on the existing grass and apply more grass to create interesting clumps of weeds, flowers on fiber stems, and shrubs or just taller grass. </a:t>
            </a:r>
          </a:p>
        </p:txBody>
      </p:sp>
      <p:pic>
        <p:nvPicPr>
          <p:cNvPr id="8" name="Picture 7">
            <a:extLst>
              <a:ext uri="{FF2B5EF4-FFF2-40B4-BE49-F238E27FC236}">
                <a16:creationId xmlns:a16="http://schemas.microsoft.com/office/drawing/2014/main" id="{836CC363-98E8-0425-9C8D-8C122FE7CCA0}"/>
              </a:ext>
            </a:extLst>
          </p:cNvPr>
          <p:cNvPicPr>
            <a:picLocks noChangeAspect="1"/>
          </p:cNvPicPr>
          <p:nvPr/>
        </p:nvPicPr>
        <p:blipFill>
          <a:blip r:embed="rId4"/>
          <a:stretch>
            <a:fillRect/>
          </a:stretch>
        </p:blipFill>
        <p:spPr>
          <a:xfrm>
            <a:off x="4678680" y="3153044"/>
            <a:ext cx="2375369" cy="1872887"/>
          </a:xfrm>
          <a:prstGeom prst="rect">
            <a:avLst/>
          </a:prstGeom>
        </p:spPr>
      </p:pic>
      <p:sp>
        <p:nvSpPr>
          <p:cNvPr id="3" name="Slide Number Placeholder 2">
            <a:extLst>
              <a:ext uri="{FF2B5EF4-FFF2-40B4-BE49-F238E27FC236}">
                <a16:creationId xmlns:a16="http://schemas.microsoft.com/office/drawing/2014/main" id="{7839DDDD-F096-E4EF-11A2-4CD6D8A36D2B}"/>
              </a:ext>
            </a:extLst>
          </p:cNvPr>
          <p:cNvSpPr>
            <a:spLocks noGrp="1"/>
          </p:cNvSpPr>
          <p:nvPr>
            <p:ph type="sldNum" sz="quarter" idx="12"/>
          </p:nvPr>
        </p:nvSpPr>
        <p:spPr/>
        <p:txBody>
          <a:bodyPr/>
          <a:lstStyle/>
          <a:p>
            <a:fld id="{6A7003F5-A9B1-F041-B80D-5AECD32E50CB}" type="slidenum">
              <a:rPr lang="en-US" smtClean="0"/>
              <a:t>35</a:t>
            </a:fld>
            <a:endParaRPr lang="en-US"/>
          </a:p>
        </p:txBody>
      </p:sp>
    </p:spTree>
    <p:extLst>
      <p:ext uri="{BB962C8B-B14F-4D97-AF65-F5344CB8AC3E}">
        <p14:creationId xmlns:p14="http://schemas.microsoft.com/office/powerpoint/2010/main" val="2617441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rt road with trees on either side of it&#10;&#10;Description automatically generated with low confidence">
            <a:extLst>
              <a:ext uri="{FF2B5EF4-FFF2-40B4-BE49-F238E27FC236}">
                <a16:creationId xmlns:a16="http://schemas.microsoft.com/office/drawing/2014/main" id="{39AA6B3A-1757-749E-4255-98993C525418}"/>
              </a:ext>
            </a:extLst>
          </p:cNvPr>
          <p:cNvPicPr>
            <a:picLocks noChangeAspect="1"/>
          </p:cNvPicPr>
          <p:nvPr/>
        </p:nvPicPr>
        <p:blipFill>
          <a:blip r:embed="rId2"/>
          <a:stretch>
            <a:fillRect/>
          </a:stretch>
        </p:blipFill>
        <p:spPr>
          <a:xfrm>
            <a:off x="2152357" y="136525"/>
            <a:ext cx="8456246" cy="6342185"/>
          </a:xfrm>
          <a:prstGeom prst="rect">
            <a:avLst/>
          </a:prstGeom>
        </p:spPr>
      </p:pic>
      <p:sp>
        <p:nvSpPr>
          <p:cNvPr id="5" name="Slide Number Placeholder 4">
            <a:extLst>
              <a:ext uri="{FF2B5EF4-FFF2-40B4-BE49-F238E27FC236}">
                <a16:creationId xmlns:a16="http://schemas.microsoft.com/office/drawing/2014/main" id="{5D459100-1964-1CDC-0CA5-87DA5F1E0EF2}"/>
              </a:ext>
            </a:extLst>
          </p:cNvPr>
          <p:cNvSpPr>
            <a:spLocks noGrp="1"/>
          </p:cNvSpPr>
          <p:nvPr>
            <p:ph type="sldNum" sz="quarter" idx="12"/>
          </p:nvPr>
        </p:nvSpPr>
        <p:spPr/>
        <p:txBody>
          <a:bodyPr/>
          <a:lstStyle/>
          <a:p>
            <a:fld id="{6A7003F5-A9B1-F041-B80D-5AECD32E50CB}" type="slidenum">
              <a:rPr lang="en-US" smtClean="0"/>
              <a:t>36</a:t>
            </a:fld>
            <a:endParaRPr lang="en-US"/>
          </a:p>
        </p:txBody>
      </p:sp>
      <p:sp>
        <p:nvSpPr>
          <p:cNvPr id="6" name="TextBox 5">
            <a:extLst>
              <a:ext uri="{FF2B5EF4-FFF2-40B4-BE49-F238E27FC236}">
                <a16:creationId xmlns:a16="http://schemas.microsoft.com/office/drawing/2014/main" id="{F20BBA7F-6540-2876-0CFB-D1619D13A518}"/>
              </a:ext>
            </a:extLst>
          </p:cNvPr>
          <p:cNvSpPr txBox="1"/>
          <p:nvPr/>
        </p:nvSpPr>
        <p:spPr>
          <a:xfrm>
            <a:off x="3869635" y="6474707"/>
            <a:ext cx="5385320" cy="369332"/>
          </a:xfrm>
          <a:prstGeom prst="rect">
            <a:avLst/>
          </a:prstGeom>
          <a:noFill/>
        </p:spPr>
        <p:txBody>
          <a:bodyPr wrap="none" rtlCol="0">
            <a:spAutoFit/>
          </a:bodyPr>
          <a:lstStyle/>
          <a:p>
            <a:r>
              <a:rPr lang="en-US" dirty="0"/>
              <a:t>The taller grass is 12mm, while the shorter is 2 to 5mm.</a:t>
            </a:r>
          </a:p>
        </p:txBody>
      </p:sp>
    </p:spTree>
    <p:extLst>
      <p:ext uri="{BB962C8B-B14F-4D97-AF65-F5344CB8AC3E}">
        <p14:creationId xmlns:p14="http://schemas.microsoft.com/office/powerpoint/2010/main" val="151363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tree, outdoor, rock&#10;&#10;Description automatically generated">
            <a:extLst>
              <a:ext uri="{FF2B5EF4-FFF2-40B4-BE49-F238E27FC236}">
                <a16:creationId xmlns:a16="http://schemas.microsoft.com/office/drawing/2014/main" id="{0A02C1A0-B78B-7B28-F303-BEAD69BF6D51}"/>
              </a:ext>
            </a:extLst>
          </p:cNvPr>
          <p:cNvPicPr>
            <a:picLocks noChangeAspect="1"/>
          </p:cNvPicPr>
          <p:nvPr/>
        </p:nvPicPr>
        <p:blipFill>
          <a:blip r:embed="rId2"/>
          <a:stretch>
            <a:fillRect/>
          </a:stretch>
        </p:blipFill>
        <p:spPr>
          <a:xfrm>
            <a:off x="2534789" y="530225"/>
            <a:ext cx="7586133" cy="5689600"/>
          </a:xfrm>
          <a:prstGeom prst="rect">
            <a:avLst/>
          </a:prstGeom>
        </p:spPr>
      </p:pic>
      <p:sp>
        <p:nvSpPr>
          <p:cNvPr id="5" name="Slide Number Placeholder 4">
            <a:extLst>
              <a:ext uri="{FF2B5EF4-FFF2-40B4-BE49-F238E27FC236}">
                <a16:creationId xmlns:a16="http://schemas.microsoft.com/office/drawing/2014/main" id="{6E9F54E7-0ED6-3D42-DD46-780D4468E15F}"/>
              </a:ext>
            </a:extLst>
          </p:cNvPr>
          <p:cNvSpPr>
            <a:spLocks noGrp="1"/>
          </p:cNvSpPr>
          <p:nvPr>
            <p:ph type="sldNum" sz="quarter" idx="12"/>
          </p:nvPr>
        </p:nvSpPr>
        <p:spPr/>
        <p:txBody>
          <a:bodyPr/>
          <a:lstStyle/>
          <a:p>
            <a:fld id="{6A7003F5-A9B1-F041-B80D-5AECD32E50CB}" type="slidenum">
              <a:rPr lang="en-US" smtClean="0"/>
              <a:t>37</a:t>
            </a:fld>
            <a:endParaRPr lang="en-US"/>
          </a:p>
        </p:txBody>
      </p:sp>
      <p:sp>
        <p:nvSpPr>
          <p:cNvPr id="6" name="TextBox 5">
            <a:extLst>
              <a:ext uri="{FF2B5EF4-FFF2-40B4-BE49-F238E27FC236}">
                <a16:creationId xmlns:a16="http://schemas.microsoft.com/office/drawing/2014/main" id="{63F79E20-D488-2CC3-2764-565FD6948C55}"/>
              </a:ext>
            </a:extLst>
          </p:cNvPr>
          <p:cNvSpPr txBox="1"/>
          <p:nvPr/>
        </p:nvSpPr>
        <p:spPr>
          <a:xfrm>
            <a:off x="2439130" y="6365740"/>
            <a:ext cx="7777450" cy="369332"/>
          </a:xfrm>
          <a:prstGeom prst="rect">
            <a:avLst/>
          </a:prstGeom>
          <a:noFill/>
        </p:spPr>
        <p:txBody>
          <a:bodyPr wrap="none" rtlCol="0">
            <a:spAutoFit/>
          </a:bodyPr>
          <a:lstStyle/>
          <a:p>
            <a:r>
              <a:rPr lang="en-US" dirty="0"/>
              <a:t>Flowers, seed pods, and or leaves may be applied to glue brushed onto the fibers.</a:t>
            </a:r>
          </a:p>
        </p:txBody>
      </p:sp>
    </p:spTree>
    <p:extLst>
      <p:ext uri="{BB962C8B-B14F-4D97-AF65-F5344CB8AC3E}">
        <p14:creationId xmlns:p14="http://schemas.microsoft.com/office/powerpoint/2010/main" val="11599945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tree, outdoor, plant&#10;&#10;Description automatically generated">
            <a:extLst>
              <a:ext uri="{FF2B5EF4-FFF2-40B4-BE49-F238E27FC236}">
                <a16:creationId xmlns:a16="http://schemas.microsoft.com/office/drawing/2014/main" id="{014DF533-D8B8-8203-D314-EB12561B4E25}"/>
              </a:ext>
            </a:extLst>
          </p:cNvPr>
          <p:cNvPicPr>
            <a:picLocks noChangeAspect="1"/>
          </p:cNvPicPr>
          <p:nvPr/>
        </p:nvPicPr>
        <p:blipFill>
          <a:blip r:embed="rId2"/>
          <a:stretch>
            <a:fillRect/>
          </a:stretch>
        </p:blipFill>
        <p:spPr>
          <a:xfrm>
            <a:off x="2411169" y="369648"/>
            <a:ext cx="7791939" cy="5843954"/>
          </a:xfrm>
          <a:prstGeom prst="rect">
            <a:avLst/>
          </a:prstGeom>
        </p:spPr>
      </p:pic>
      <p:sp>
        <p:nvSpPr>
          <p:cNvPr id="5" name="Slide Number Placeholder 4">
            <a:extLst>
              <a:ext uri="{FF2B5EF4-FFF2-40B4-BE49-F238E27FC236}">
                <a16:creationId xmlns:a16="http://schemas.microsoft.com/office/drawing/2014/main" id="{A418F51A-CD57-66F5-39F6-B29E74235903}"/>
              </a:ext>
            </a:extLst>
          </p:cNvPr>
          <p:cNvSpPr>
            <a:spLocks noGrp="1"/>
          </p:cNvSpPr>
          <p:nvPr>
            <p:ph type="sldNum" sz="quarter" idx="12"/>
          </p:nvPr>
        </p:nvSpPr>
        <p:spPr>
          <a:xfrm>
            <a:off x="9134061" y="6490601"/>
            <a:ext cx="2743200" cy="365125"/>
          </a:xfrm>
        </p:spPr>
        <p:txBody>
          <a:bodyPr/>
          <a:lstStyle/>
          <a:p>
            <a:fld id="{6A7003F5-A9B1-F041-B80D-5AECD32E50CB}" type="slidenum">
              <a:rPr lang="en-US" smtClean="0"/>
              <a:t>38</a:t>
            </a:fld>
            <a:endParaRPr lang="en-US" dirty="0"/>
          </a:p>
        </p:txBody>
      </p:sp>
      <p:sp>
        <p:nvSpPr>
          <p:cNvPr id="6" name="TextBox 5">
            <a:extLst>
              <a:ext uri="{FF2B5EF4-FFF2-40B4-BE49-F238E27FC236}">
                <a16:creationId xmlns:a16="http://schemas.microsoft.com/office/drawing/2014/main" id="{82411D0B-5903-A944-393D-D082FA544B65}"/>
              </a:ext>
            </a:extLst>
          </p:cNvPr>
          <p:cNvSpPr txBox="1"/>
          <p:nvPr/>
        </p:nvSpPr>
        <p:spPr>
          <a:xfrm>
            <a:off x="449101" y="6305935"/>
            <a:ext cx="11404404" cy="369332"/>
          </a:xfrm>
          <a:prstGeom prst="rect">
            <a:avLst/>
          </a:prstGeom>
          <a:noFill/>
        </p:spPr>
        <p:txBody>
          <a:bodyPr wrap="none" rtlCol="0">
            <a:spAutoFit/>
          </a:bodyPr>
          <a:lstStyle/>
          <a:p>
            <a:r>
              <a:rPr lang="en-US" dirty="0"/>
              <a:t>The home-made grass mat is glued down on the other side of the track while the grass in the front is applied to the dirt.</a:t>
            </a:r>
          </a:p>
        </p:txBody>
      </p:sp>
    </p:spTree>
    <p:extLst>
      <p:ext uri="{BB962C8B-B14F-4D97-AF65-F5344CB8AC3E}">
        <p14:creationId xmlns:p14="http://schemas.microsoft.com/office/powerpoint/2010/main" val="3877700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E5C7A-9D10-8267-0C68-2EB567D82940}"/>
              </a:ext>
            </a:extLst>
          </p:cNvPr>
          <p:cNvSpPr>
            <a:spLocks noGrp="1"/>
          </p:cNvSpPr>
          <p:nvPr>
            <p:ph type="title"/>
          </p:nvPr>
        </p:nvSpPr>
        <p:spPr>
          <a:xfrm>
            <a:off x="4017167" y="5804692"/>
            <a:ext cx="10515600" cy="1325563"/>
          </a:xfrm>
        </p:spPr>
        <p:txBody>
          <a:bodyPr>
            <a:normAutofit/>
          </a:bodyPr>
          <a:lstStyle/>
          <a:p>
            <a:r>
              <a:rPr lang="en-US" sz="2000" dirty="0">
                <a:latin typeface="+mn-lt"/>
              </a:rPr>
              <a:t>Eagle Springs Water in Edgewood</a:t>
            </a:r>
          </a:p>
        </p:txBody>
      </p:sp>
      <p:sp>
        <p:nvSpPr>
          <p:cNvPr id="7" name="Slide Number Placeholder 6">
            <a:extLst>
              <a:ext uri="{FF2B5EF4-FFF2-40B4-BE49-F238E27FC236}">
                <a16:creationId xmlns:a16="http://schemas.microsoft.com/office/drawing/2014/main" id="{2D74B471-548D-A607-3D91-C724C26B9530}"/>
              </a:ext>
            </a:extLst>
          </p:cNvPr>
          <p:cNvSpPr>
            <a:spLocks noGrp="1"/>
          </p:cNvSpPr>
          <p:nvPr>
            <p:ph type="sldNum" sz="quarter" idx="12"/>
          </p:nvPr>
        </p:nvSpPr>
        <p:spPr/>
        <p:txBody>
          <a:bodyPr/>
          <a:lstStyle/>
          <a:p>
            <a:fld id="{6A7003F5-A9B1-F041-B80D-5AECD32E50CB}" type="slidenum">
              <a:rPr lang="en-US" smtClean="0"/>
              <a:t>39</a:t>
            </a:fld>
            <a:endParaRPr lang="en-US"/>
          </a:p>
        </p:txBody>
      </p:sp>
      <p:pic>
        <p:nvPicPr>
          <p:cNvPr id="4" name="Picture 3" descr="A picture containing grass, tree, outdoor, building&#10;&#10;Description automatically generated">
            <a:extLst>
              <a:ext uri="{FF2B5EF4-FFF2-40B4-BE49-F238E27FC236}">
                <a16:creationId xmlns:a16="http://schemas.microsoft.com/office/drawing/2014/main" id="{CD430527-BE4A-621F-B840-954283F79611}"/>
              </a:ext>
            </a:extLst>
          </p:cNvPr>
          <p:cNvPicPr>
            <a:picLocks noChangeAspect="1"/>
          </p:cNvPicPr>
          <p:nvPr/>
        </p:nvPicPr>
        <p:blipFill>
          <a:blip r:embed="rId2"/>
          <a:stretch>
            <a:fillRect/>
          </a:stretch>
        </p:blipFill>
        <p:spPr>
          <a:xfrm>
            <a:off x="2319116" y="385411"/>
            <a:ext cx="7696838" cy="5772628"/>
          </a:xfrm>
          <a:prstGeom prst="rect">
            <a:avLst/>
          </a:prstGeom>
        </p:spPr>
      </p:pic>
    </p:spTree>
    <p:extLst>
      <p:ext uri="{BB962C8B-B14F-4D97-AF65-F5344CB8AC3E}">
        <p14:creationId xmlns:p14="http://schemas.microsoft.com/office/powerpoint/2010/main" val="4157024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C817C-DBB4-4109-3169-A18D5BC58FB7}"/>
              </a:ext>
            </a:extLst>
          </p:cNvPr>
          <p:cNvSpPr>
            <a:spLocks noGrp="1"/>
          </p:cNvSpPr>
          <p:nvPr>
            <p:ph type="title"/>
          </p:nvPr>
        </p:nvSpPr>
        <p:spPr>
          <a:xfrm>
            <a:off x="7940488" y="217207"/>
            <a:ext cx="3413312" cy="6593727"/>
          </a:xfrm>
        </p:spPr>
        <p:txBody>
          <a:bodyPr>
            <a:noAutofit/>
          </a:bodyPr>
          <a:lstStyle/>
          <a:p>
            <a:r>
              <a:rPr lang="en-US" sz="2400" dirty="0">
                <a:latin typeface="+mn-lt"/>
                <a:ea typeface="Calibri" panose="020F0502020204030204" pitchFamily="34" charset="0"/>
                <a:cs typeface="Times New Roman" panose="02020603050405020304" pitchFamily="18" charset="0"/>
              </a:rPr>
              <a:t>PLANNING FOR SCALE: </a:t>
            </a:r>
            <a:r>
              <a:rPr lang="en-US" sz="2800" b="1" dirty="0">
                <a:latin typeface="+mn-lt"/>
                <a:ea typeface="Calibri" panose="020F0502020204030204" pitchFamily="34" charset="0"/>
                <a:cs typeface="Times New Roman" panose="02020603050405020304" pitchFamily="18" charset="0"/>
              </a:rPr>
              <a:t>MANAGEABLE SIZE</a:t>
            </a:r>
            <a:br>
              <a:rPr lang="en-US" sz="2600" dirty="0">
                <a:latin typeface="+mn-lt"/>
              </a:rPr>
            </a:br>
            <a:r>
              <a:rPr lang="en-US" sz="2000" dirty="0">
                <a:latin typeface="+mn-lt"/>
              </a:rPr>
              <a:t>Survey your layout room and choose part of a railroad that will fit, so that you don’t have to reconfigure later because the caboose is in one station while the locomotive in the next. A buildable design means you have to resist the urge every model railroader has to fit in more than the space can handle. For instance, even though I have a 30’ x 65’ layout room, I chose only three stations and a branch line on a railroad that is only 100 miles long: the Ulster and Delaware Railroad, which runs west from the Hudson River to Oneonta with a branch to the Catskill plateau. </a:t>
            </a:r>
            <a:br>
              <a:rPr lang="en-US" sz="2200" dirty="0"/>
            </a:br>
            <a:endParaRPr lang="en-US" sz="2200" dirty="0"/>
          </a:p>
        </p:txBody>
      </p:sp>
      <p:pic>
        <p:nvPicPr>
          <p:cNvPr id="4" name="Content Placeholder 3">
            <a:extLst>
              <a:ext uri="{FF2B5EF4-FFF2-40B4-BE49-F238E27FC236}">
                <a16:creationId xmlns:a16="http://schemas.microsoft.com/office/drawing/2014/main" id="{812A81D2-17D8-CD46-D672-BAAC2EB433BA}"/>
              </a:ext>
            </a:extLst>
          </p:cNvPr>
          <p:cNvPicPr>
            <a:picLocks noGrp="1" noChangeAspect="1"/>
          </p:cNvPicPr>
          <p:nvPr>
            <p:ph idx="1"/>
          </p:nvPr>
        </p:nvPicPr>
        <p:blipFill>
          <a:blip r:embed="rId2"/>
          <a:stretch>
            <a:fillRect/>
          </a:stretch>
        </p:blipFill>
        <p:spPr>
          <a:xfrm>
            <a:off x="363759" y="524185"/>
            <a:ext cx="7303684" cy="6176869"/>
          </a:xfrm>
          <a:prstGeom prst="rect">
            <a:avLst/>
          </a:prstGeom>
        </p:spPr>
      </p:pic>
      <p:sp>
        <p:nvSpPr>
          <p:cNvPr id="3" name="TextBox 2">
            <a:extLst>
              <a:ext uri="{FF2B5EF4-FFF2-40B4-BE49-F238E27FC236}">
                <a16:creationId xmlns:a16="http://schemas.microsoft.com/office/drawing/2014/main" id="{47AC7867-EDAC-B7BB-30DD-984DC530DA44}"/>
              </a:ext>
            </a:extLst>
          </p:cNvPr>
          <p:cNvSpPr txBox="1"/>
          <p:nvPr/>
        </p:nvSpPr>
        <p:spPr>
          <a:xfrm>
            <a:off x="156754" y="94591"/>
            <a:ext cx="7916091" cy="369332"/>
          </a:xfrm>
          <a:prstGeom prst="rect">
            <a:avLst/>
          </a:prstGeom>
          <a:noFill/>
        </p:spPr>
        <p:txBody>
          <a:bodyPr wrap="square" rtlCol="0">
            <a:spAutoFit/>
          </a:bodyPr>
          <a:lstStyle/>
          <a:p>
            <a:r>
              <a:rPr lang="en-US" dirty="0"/>
              <a:t>My layout models the routes circled in red, Rondout to Kingston and the branch.</a:t>
            </a:r>
          </a:p>
        </p:txBody>
      </p:sp>
      <p:sp>
        <p:nvSpPr>
          <p:cNvPr id="5" name="Slide Number Placeholder 4">
            <a:extLst>
              <a:ext uri="{FF2B5EF4-FFF2-40B4-BE49-F238E27FC236}">
                <a16:creationId xmlns:a16="http://schemas.microsoft.com/office/drawing/2014/main" id="{30213F5B-8809-27A3-A2D3-52ACE530D6DD}"/>
              </a:ext>
            </a:extLst>
          </p:cNvPr>
          <p:cNvSpPr>
            <a:spLocks noGrp="1"/>
          </p:cNvSpPr>
          <p:nvPr>
            <p:ph type="sldNum" sz="quarter" idx="12"/>
          </p:nvPr>
        </p:nvSpPr>
        <p:spPr/>
        <p:txBody>
          <a:bodyPr/>
          <a:lstStyle/>
          <a:p>
            <a:fld id="{6A7003F5-A9B1-F041-B80D-5AECD32E50CB}" type="slidenum">
              <a:rPr lang="en-US" smtClean="0"/>
              <a:t>4</a:t>
            </a:fld>
            <a:endParaRPr lang="en-US" dirty="0"/>
          </a:p>
        </p:txBody>
      </p:sp>
    </p:spTree>
    <p:extLst>
      <p:ext uri="{BB962C8B-B14F-4D97-AF65-F5344CB8AC3E}">
        <p14:creationId xmlns:p14="http://schemas.microsoft.com/office/powerpoint/2010/main" val="2165797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outdoor, tree, rock&#10;&#10;Description automatically generated">
            <a:extLst>
              <a:ext uri="{FF2B5EF4-FFF2-40B4-BE49-F238E27FC236}">
                <a16:creationId xmlns:a16="http://schemas.microsoft.com/office/drawing/2014/main" id="{9843457E-1ECF-FA10-DC3B-3150EED44A96}"/>
              </a:ext>
            </a:extLst>
          </p:cNvPr>
          <p:cNvPicPr>
            <a:picLocks noChangeAspect="1"/>
          </p:cNvPicPr>
          <p:nvPr/>
        </p:nvPicPr>
        <p:blipFill>
          <a:blip r:embed="rId2"/>
          <a:stretch>
            <a:fillRect/>
          </a:stretch>
        </p:blipFill>
        <p:spPr>
          <a:xfrm>
            <a:off x="2607733" y="506046"/>
            <a:ext cx="7794544" cy="5845908"/>
          </a:xfrm>
          <a:prstGeom prst="rect">
            <a:avLst/>
          </a:prstGeom>
        </p:spPr>
      </p:pic>
      <p:sp>
        <p:nvSpPr>
          <p:cNvPr id="5" name="Slide Number Placeholder 4">
            <a:extLst>
              <a:ext uri="{FF2B5EF4-FFF2-40B4-BE49-F238E27FC236}">
                <a16:creationId xmlns:a16="http://schemas.microsoft.com/office/drawing/2014/main" id="{15C571CE-C155-CE53-5089-DE5E09E7B542}"/>
              </a:ext>
            </a:extLst>
          </p:cNvPr>
          <p:cNvSpPr>
            <a:spLocks noGrp="1"/>
          </p:cNvSpPr>
          <p:nvPr>
            <p:ph type="sldNum" sz="quarter" idx="12"/>
          </p:nvPr>
        </p:nvSpPr>
        <p:spPr/>
        <p:txBody>
          <a:bodyPr/>
          <a:lstStyle/>
          <a:p>
            <a:fld id="{6A7003F5-A9B1-F041-B80D-5AECD32E50CB}" type="slidenum">
              <a:rPr lang="en-US" smtClean="0"/>
              <a:t>40</a:t>
            </a:fld>
            <a:endParaRPr lang="en-US"/>
          </a:p>
        </p:txBody>
      </p:sp>
    </p:spTree>
    <p:extLst>
      <p:ext uri="{BB962C8B-B14F-4D97-AF65-F5344CB8AC3E}">
        <p14:creationId xmlns:p14="http://schemas.microsoft.com/office/powerpoint/2010/main" val="4277262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96D63-41B8-733A-DF36-6D60AE643929}"/>
              </a:ext>
            </a:extLst>
          </p:cNvPr>
          <p:cNvSpPr>
            <a:spLocks noGrp="1"/>
          </p:cNvSpPr>
          <p:nvPr>
            <p:ph type="title"/>
          </p:nvPr>
        </p:nvSpPr>
        <p:spPr>
          <a:xfrm>
            <a:off x="8807937" y="106707"/>
            <a:ext cx="2824157" cy="6345492"/>
          </a:xfrm>
        </p:spPr>
        <p:txBody>
          <a:bodyPr/>
          <a:lstStyle/>
          <a:p>
            <a:r>
              <a:rPr lang="en-US" sz="2400" dirty="0">
                <a:latin typeface="+mn-lt"/>
              </a:rPr>
              <a:t>SCALEABLE TECHNIQUE MICRO:</a:t>
            </a:r>
            <a:br>
              <a:rPr lang="en-US" dirty="0"/>
            </a:br>
            <a:r>
              <a:rPr lang="en-US" sz="2800" b="1" dirty="0">
                <a:latin typeface="+mn-lt"/>
              </a:rPr>
              <a:t>Surface Textures</a:t>
            </a:r>
            <a:br>
              <a:rPr lang="en-US" sz="2800" b="1" dirty="0">
                <a:latin typeface="+mn-lt"/>
              </a:rPr>
            </a:br>
            <a:br>
              <a:rPr lang="en-US" sz="2800" b="1" dirty="0">
                <a:latin typeface="+mn-lt"/>
              </a:rPr>
            </a:br>
            <a:r>
              <a:rPr lang="en-US" sz="2400" dirty="0">
                <a:latin typeface="+mn-lt"/>
              </a:rPr>
              <a:t>The last step before finally fixing the area with diluted </a:t>
            </a:r>
            <a:r>
              <a:rPr lang="en-US" sz="2400" dirty="0" err="1">
                <a:latin typeface="+mn-lt"/>
              </a:rPr>
              <a:t>Modge</a:t>
            </a:r>
            <a:r>
              <a:rPr lang="en-US" sz="2400" dirty="0">
                <a:latin typeface="+mn-lt"/>
              </a:rPr>
              <a:t> Podge is to apply surface materials appropriate for the scene. In this one, I have leaves chopped up in a blender and tiny twigs on the ground under the trees.</a:t>
            </a:r>
            <a:endParaRPr lang="en-US" sz="2800" dirty="0">
              <a:latin typeface="+mn-lt"/>
            </a:endParaRPr>
          </a:p>
        </p:txBody>
      </p:sp>
      <p:pic>
        <p:nvPicPr>
          <p:cNvPr id="4" name="Picture 3" descr="A tree next to a train track&#10;&#10;Description automatically generated with low confidence">
            <a:extLst>
              <a:ext uri="{FF2B5EF4-FFF2-40B4-BE49-F238E27FC236}">
                <a16:creationId xmlns:a16="http://schemas.microsoft.com/office/drawing/2014/main" id="{AF7514BE-8C3F-500A-C6ED-04295E4BF4BC}"/>
              </a:ext>
            </a:extLst>
          </p:cNvPr>
          <p:cNvPicPr>
            <a:picLocks noChangeAspect="1"/>
          </p:cNvPicPr>
          <p:nvPr/>
        </p:nvPicPr>
        <p:blipFill>
          <a:blip r:embed="rId2"/>
          <a:stretch>
            <a:fillRect/>
          </a:stretch>
        </p:blipFill>
        <p:spPr>
          <a:xfrm>
            <a:off x="320430" y="405800"/>
            <a:ext cx="8061865" cy="6046399"/>
          </a:xfrm>
          <a:prstGeom prst="rect">
            <a:avLst/>
          </a:prstGeom>
        </p:spPr>
      </p:pic>
      <p:sp>
        <p:nvSpPr>
          <p:cNvPr id="7" name="Slide Number Placeholder 6">
            <a:extLst>
              <a:ext uri="{FF2B5EF4-FFF2-40B4-BE49-F238E27FC236}">
                <a16:creationId xmlns:a16="http://schemas.microsoft.com/office/drawing/2014/main" id="{FB78497C-FE75-5016-0DDF-49C610DDDF2C}"/>
              </a:ext>
            </a:extLst>
          </p:cNvPr>
          <p:cNvSpPr>
            <a:spLocks noGrp="1"/>
          </p:cNvSpPr>
          <p:nvPr>
            <p:ph type="sldNum" sz="quarter" idx="12"/>
          </p:nvPr>
        </p:nvSpPr>
        <p:spPr/>
        <p:txBody>
          <a:bodyPr/>
          <a:lstStyle/>
          <a:p>
            <a:fld id="{6A7003F5-A9B1-F041-B80D-5AECD32E50CB}" type="slidenum">
              <a:rPr lang="en-US" smtClean="0"/>
              <a:t>41</a:t>
            </a:fld>
            <a:endParaRPr lang="en-US"/>
          </a:p>
        </p:txBody>
      </p:sp>
    </p:spTree>
    <p:extLst>
      <p:ext uri="{BB962C8B-B14F-4D97-AF65-F5344CB8AC3E}">
        <p14:creationId xmlns:p14="http://schemas.microsoft.com/office/powerpoint/2010/main" val="21355745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2C737-72C3-98E3-70F7-8C3DBBF1D489}"/>
              </a:ext>
            </a:extLst>
          </p:cNvPr>
          <p:cNvSpPr>
            <a:spLocks noGrp="1"/>
          </p:cNvSpPr>
          <p:nvPr>
            <p:ph type="title"/>
          </p:nvPr>
        </p:nvSpPr>
        <p:spPr>
          <a:xfrm>
            <a:off x="9130748" y="-231223"/>
            <a:ext cx="2855843" cy="6141692"/>
          </a:xfrm>
        </p:spPr>
        <p:txBody>
          <a:bodyPr/>
          <a:lstStyle/>
          <a:p>
            <a:r>
              <a:rPr lang="en-US" sz="2400" dirty="0">
                <a:latin typeface="+mn-lt"/>
              </a:rPr>
              <a:t>SCALEABLE TECHNIQUE MICRO:</a:t>
            </a:r>
            <a:br>
              <a:rPr lang="en-US" dirty="0"/>
            </a:br>
            <a:r>
              <a:rPr lang="en-US" sz="2800" b="1" dirty="0">
                <a:latin typeface="+mn-lt"/>
              </a:rPr>
              <a:t>Surface Textures</a:t>
            </a:r>
            <a:br>
              <a:rPr lang="en-US" sz="2800" b="1" dirty="0">
                <a:latin typeface="+mn-lt"/>
              </a:rPr>
            </a:br>
            <a:br>
              <a:rPr lang="en-US" sz="2800" b="1" dirty="0">
                <a:latin typeface="+mn-lt"/>
              </a:rPr>
            </a:br>
            <a:r>
              <a:rPr lang="en-US" sz="2400" dirty="0">
                <a:latin typeface="+mn-lt"/>
              </a:rPr>
              <a:t>From old postcards of the area I saw rocks on all the roads. I put stones of the correct size on the ground and road using large and medium ballast. Remember to soak with 50 50 </a:t>
            </a:r>
            <a:r>
              <a:rPr lang="en-US" sz="2400" dirty="0" err="1">
                <a:latin typeface="+mn-lt"/>
              </a:rPr>
              <a:t>Modge</a:t>
            </a:r>
            <a:r>
              <a:rPr lang="en-US" sz="2400" dirty="0">
                <a:latin typeface="+mn-lt"/>
              </a:rPr>
              <a:t> Podge to stabilize.</a:t>
            </a:r>
            <a:endParaRPr lang="en-US" sz="2800" dirty="0">
              <a:latin typeface="+mn-lt"/>
            </a:endParaRPr>
          </a:p>
        </p:txBody>
      </p:sp>
      <p:pic>
        <p:nvPicPr>
          <p:cNvPr id="4" name="Picture 3" descr="A picture containing grass, tree, outdoor, plant&#10;&#10;Description automatically generated">
            <a:extLst>
              <a:ext uri="{FF2B5EF4-FFF2-40B4-BE49-F238E27FC236}">
                <a16:creationId xmlns:a16="http://schemas.microsoft.com/office/drawing/2014/main" id="{4AE47FB9-90C5-917D-73A3-67F30DC661A5}"/>
              </a:ext>
            </a:extLst>
          </p:cNvPr>
          <p:cNvPicPr>
            <a:picLocks noChangeAspect="1"/>
          </p:cNvPicPr>
          <p:nvPr/>
        </p:nvPicPr>
        <p:blipFill>
          <a:blip r:embed="rId2"/>
          <a:stretch>
            <a:fillRect/>
          </a:stretch>
        </p:blipFill>
        <p:spPr>
          <a:xfrm>
            <a:off x="543339" y="365125"/>
            <a:ext cx="8250766" cy="6188075"/>
          </a:xfrm>
          <a:prstGeom prst="rect">
            <a:avLst/>
          </a:prstGeom>
        </p:spPr>
      </p:pic>
      <p:sp>
        <p:nvSpPr>
          <p:cNvPr id="5" name="Slide Number Placeholder 4">
            <a:extLst>
              <a:ext uri="{FF2B5EF4-FFF2-40B4-BE49-F238E27FC236}">
                <a16:creationId xmlns:a16="http://schemas.microsoft.com/office/drawing/2014/main" id="{CD5C47CA-9254-515C-ED94-E8C36291FE04}"/>
              </a:ext>
            </a:extLst>
          </p:cNvPr>
          <p:cNvSpPr>
            <a:spLocks noGrp="1"/>
          </p:cNvSpPr>
          <p:nvPr>
            <p:ph type="sldNum" sz="quarter" idx="12"/>
          </p:nvPr>
        </p:nvSpPr>
        <p:spPr/>
        <p:txBody>
          <a:bodyPr/>
          <a:lstStyle/>
          <a:p>
            <a:fld id="{6A7003F5-A9B1-F041-B80D-5AECD32E50CB}" type="slidenum">
              <a:rPr lang="en-US" smtClean="0"/>
              <a:t>42</a:t>
            </a:fld>
            <a:endParaRPr lang="en-US" dirty="0"/>
          </a:p>
        </p:txBody>
      </p:sp>
    </p:spTree>
    <p:extLst>
      <p:ext uri="{BB962C8B-B14F-4D97-AF65-F5344CB8AC3E}">
        <p14:creationId xmlns:p14="http://schemas.microsoft.com/office/powerpoint/2010/main" val="19967812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15B8F-4EEF-1E32-6DBB-7D8FDC3062EB}"/>
              </a:ext>
            </a:extLst>
          </p:cNvPr>
          <p:cNvSpPr>
            <a:spLocks noGrp="1"/>
          </p:cNvSpPr>
          <p:nvPr>
            <p:ph type="title"/>
          </p:nvPr>
        </p:nvSpPr>
        <p:spPr>
          <a:xfrm>
            <a:off x="8686800" y="365125"/>
            <a:ext cx="2667000" cy="5909779"/>
          </a:xfrm>
        </p:spPr>
        <p:txBody>
          <a:bodyPr>
            <a:normAutofit fontScale="90000"/>
          </a:bodyPr>
          <a:lstStyle/>
          <a:p>
            <a:r>
              <a:rPr lang="en-US" sz="2400" dirty="0">
                <a:latin typeface="+mn-lt"/>
              </a:rPr>
              <a:t>SCALEABLE TECHNIQUE MICRO:</a:t>
            </a:r>
            <a:br>
              <a:rPr lang="en-US" dirty="0"/>
            </a:br>
            <a:r>
              <a:rPr lang="en-US" sz="2800" b="1" dirty="0">
                <a:latin typeface="+mn-lt"/>
              </a:rPr>
              <a:t>Surface Textures</a:t>
            </a:r>
            <a:br>
              <a:rPr lang="en-US" sz="2800" b="1" dirty="0">
                <a:latin typeface="+mn-lt"/>
              </a:rPr>
            </a:br>
            <a:br>
              <a:rPr lang="en-US" sz="2400" b="1" dirty="0">
                <a:latin typeface="+mn-lt"/>
              </a:rPr>
            </a:br>
            <a:r>
              <a:rPr lang="en-US" sz="2400" dirty="0">
                <a:latin typeface="+mn-lt"/>
              </a:rPr>
              <a:t>More rocks can be seen in this closeup. And some static fibers with fine turf leaves were created. It is amazing that this level of magnification of such tiny objects is so convincing. Though that bit of ground foam has to be removed</a:t>
            </a:r>
            <a:endParaRPr lang="en-US" sz="2800" dirty="0">
              <a:latin typeface="+mn-lt"/>
            </a:endParaRPr>
          </a:p>
        </p:txBody>
      </p:sp>
      <p:pic>
        <p:nvPicPr>
          <p:cNvPr id="4" name="Picture 3" descr="A picture containing grass, outdoor, field, grassy&#10;&#10;Description automatically generated">
            <a:extLst>
              <a:ext uri="{FF2B5EF4-FFF2-40B4-BE49-F238E27FC236}">
                <a16:creationId xmlns:a16="http://schemas.microsoft.com/office/drawing/2014/main" id="{92C7290F-F5B9-7BF3-E195-08146224C5C4}"/>
              </a:ext>
            </a:extLst>
          </p:cNvPr>
          <p:cNvPicPr>
            <a:picLocks noChangeAspect="1"/>
          </p:cNvPicPr>
          <p:nvPr/>
        </p:nvPicPr>
        <p:blipFill>
          <a:blip r:embed="rId2"/>
          <a:stretch>
            <a:fillRect/>
          </a:stretch>
        </p:blipFill>
        <p:spPr>
          <a:xfrm>
            <a:off x="734646" y="851876"/>
            <a:ext cx="7091159" cy="5318369"/>
          </a:xfrm>
          <a:prstGeom prst="rect">
            <a:avLst/>
          </a:prstGeom>
        </p:spPr>
      </p:pic>
      <p:sp>
        <p:nvSpPr>
          <p:cNvPr id="5" name="Slide Number Placeholder 4">
            <a:extLst>
              <a:ext uri="{FF2B5EF4-FFF2-40B4-BE49-F238E27FC236}">
                <a16:creationId xmlns:a16="http://schemas.microsoft.com/office/drawing/2014/main" id="{D460DEE5-943A-5927-F1A7-0AA3B2F5CF8A}"/>
              </a:ext>
            </a:extLst>
          </p:cNvPr>
          <p:cNvSpPr>
            <a:spLocks noGrp="1"/>
          </p:cNvSpPr>
          <p:nvPr>
            <p:ph type="sldNum" sz="quarter" idx="12"/>
          </p:nvPr>
        </p:nvSpPr>
        <p:spPr/>
        <p:txBody>
          <a:bodyPr/>
          <a:lstStyle/>
          <a:p>
            <a:fld id="{6A7003F5-A9B1-F041-B80D-5AECD32E50CB}" type="slidenum">
              <a:rPr lang="en-US" smtClean="0"/>
              <a:t>43</a:t>
            </a:fld>
            <a:endParaRPr lang="en-US"/>
          </a:p>
        </p:txBody>
      </p:sp>
    </p:spTree>
    <p:extLst>
      <p:ext uri="{BB962C8B-B14F-4D97-AF65-F5344CB8AC3E}">
        <p14:creationId xmlns:p14="http://schemas.microsoft.com/office/powerpoint/2010/main" val="10249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61380-869A-8B03-4490-AC64925A482E}"/>
              </a:ext>
            </a:extLst>
          </p:cNvPr>
          <p:cNvSpPr>
            <a:spLocks noGrp="1"/>
          </p:cNvSpPr>
          <p:nvPr>
            <p:ph type="title"/>
          </p:nvPr>
        </p:nvSpPr>
        <p:spPr>
          <a:xfrm>
            <a:off x="344557" y="102014"/>
            <a:ext cx="11688418" cy="6619461"/>
          </a:xfrm>
        </p:spPr>
        <p:txBody>
          <a:bodyPr>
            <a:normAutofit fontScale="90000"/>
          </a:bodyPr>
          <a:lstStyle/>
          <a:p>
            <a:r>
              <a:rPr lang="en-US" sz="2800" b="1" dirty="0">
                <a:latin typeface="+mn-lt"/>
              </a:rPr>
              <a:t>CONCLUSION</a:t>
            </a:r>
            <a:br>
              <a:rPr lang="en-US" sz="2800" b="1" dirty="0">
                <a:latin typeface="+mn-lt"/>
              </a:rPr>
            </a:br>
            <a:r>
              <a:rPr lang="en-US" sz="2100" dirty="0">
                <a:latin typeface="+mn-lt"/>
              </a:rPr>
              <a:t>Building a large layout is a formidable undertaking. My experience from two failures and the current success is:</a:t>
            </a:r>
            <a:br>
              <a:rPr lang="en-US" sz="2100" dirty="0">
                <a:latin typeface="+mn-lt"/>
              </a:rPr>
            </a:br>
            <a:r>
              <a:rPr lang="en-US" sz="2100" dirty="0">
                <a:latin typeface="+mn-lt"/>
              </a:rPr>
              <a:t> </a:t>
            </a:r>
            <a:br>
              <a:rPr lang="en-US" sz="2100" dirty="0">
                <a:latin typeface="+mn-lt"/>
              </a:rPr>
            </a:br>
            <a:r>
              <a:rPr lang="en-US" sz="2100" dirty="0">
                <a:latin typeface="+mn-lt"/>
              </a:rPr>
              <a:t>1. There’s nothing worse than discovering you don’t like the layout you are building. Get the planning and design right before starting. It’s much easier to tear up and revise the model layout than the full size layout.</a:t>
            </a:r>
            <a:br>
              <a:rPr lang="en-US" sz="2100" dirty="0">
                <a:latin typeface="+mn-lt"/>
              </a:rPr>
            </a:br>
            <a:br>
              <a:rPr lang="en-US" sz="2100" dirty="0">
                <a:latin typeface="+mn-lt"/>
              </a:rPr>
            </a:br>
            <a:r>
              <a:rPr lang="en-US" sz="2100" dirty="0">
                <a:latin typeface="+mn-lt"/>
              </a:rPr>
              <a:t>2. Find construction techniques that erect quickly with functioning trackwork so you don’t get discouraged by getting bogged down in beginning and intermediate stages, before the rewards of some finished areas can raise your spirits.</a:t>
            </a:r>
            <a:br>
              <a:rPr lang="en-US" sz="2100" dirty="0">
                <a:latin typeface="+mn-lt"/>
              </a:rPr>
            </a:br>
            <a:br>
              <a:rPr lang="en-US" sz="2100" dirty="0">
                <a:latin typeface="+mn-lt"/>
              </a:rPr>
            </a:br>
            <a:r>
              <a:rPr lang="en-US" sz="2100" dirty="0">
                <a:latin typeface="+mn-lt"/>
              </a:rPr>
              <a:t>3. Use systems that scale to your larger layout size. Use </a:t>
            </a:r>
            <a:r>
              <a:rPr lang="en-US" sz="2100" dirty="0" err="1">
                <a:latin typeface="+mn-lt"/>
              </a:rPr>
              <a:t>flextrack</a:t>
            </a:r>
            <a:r>
              <a:rPr lang="en-US" sz="2100" dirty="0">
                <a:latin typeface="+mn-lt"/>
              </a:rPr>
              <a:t>, purchase switches, buy </a:t>
            </a:r>
            <a:r>
              <a:rPr lang="en-US" sz="2100" dirty="0" err="1">
                <a:latin typeface="+mn-lt"/>
              </a:rPr>
              <a:t>Modge</a:t>
            </a:r>
            <a:r>
              <a:rPr lang="en-US" sz="2100" dirty="0">
                <a:latin typeface="+mn-lt"/>
              </a:rPr>
              <a:t> Podge by the gallon, avoid foam landscape, avoid spline </a:t>
            </a:r>
            <a:r>
              <a:rPr lang="en-US" sz="2100" dirty="0" err="1">
                <a:latin typeface="+mn-lt"/>
              </a:rPr>
              <a:t>subroadbed</a:t>
            </a:r>
            <a:r>
              <a:rPr lang="en-US" sz="2100" dirty="0">
                <a:latin typeface="+mn-lt"/>
              </a:rPr>
              <a:t>, avoid </a:t>
            </a:r>
            <a:r>
              <a:rPr lang="en-US" sz="2100" dirty="0" err="1">
                <a:latin typeface="+mn-lt"/>
              </a:rPr>
              <a:t>handlaid</a:t>
            </a:r>
            <a:r>
              <a:rPr lang="en-US" sz="2100" dirty="0">
                <a:latin typeface="+mn-lt"/>
              </a:rPr>
              <a:t> track, avoid resin water, avoid the bumps and dimensional unreliability of </a:t>
            </a:r>
            <a:r>
              <a:rPr lang="en-US" sz="2100" dirty="0" err="1">
                <a:latin typeface="+mn-lt"/>
              </a:rPr>
              <a:t>homasote</a:t>
            </a:r>
            <a:r>
              <a:rPr lang="en-US" sz="2100" dirty="0">
                <a:latin typeface="+mn-lt"/>
              </a:rPr>
              <a:t>, avoid tiny plaster rock molds and all labor intensive beginning and intermediate techniques.</a:t>
            </a:r>
            <a:br>
              <a:rPr lang="en-US" sz="2100" dirty="0">
                <a:latin typeface="+mn-lt"/>
              </a:rPr>
            </a:br>
            <a:br>
              <a:rPr lang="en-US" sz="2100" dirty="0">
                <a:latin typeface="+mn-lt"/>
              </a:rPr>
            </a:br>
            <a:r>
              <a:rPr lang="en-US" sz="2100" dirty="0">
                <a:latin typeface="+mn-lt"/>
              </a:rPr>
              <a:t>4. Save your energy for the necessarily labor intensive and rewarding finish work.</a:t>
            </a:r>
            <a:br>
              <a:rPr lang="en-US" sz="2100" dirty="0">
                <a:latin typeface="+mn-lt"/>
              </a:rPr>
            </a:br>
            <a:br>
              <a:rPr lang="en-US" sz="2100" dirty="0">
                <a:latin typeface="+mn-lt"/>
              </a:rPr>
            </a:br>
            <a:r>
              <a:rPr lang="en-US" sz="2100" dirty="0">
                <a:latin typeface="+mn-lt"/>
              </a:rPr>
              <a:t>5. Get your trackwork finished early so you can run trains and have some fun even if the landscape is incomplete.</a:t>
            </a:r>
            <a:br>
              <a:rPr lang="en-US" sz="2100" dirty="0">
                <a:latin typeface="+mn-lt"/>
              </a:rPr>
            </a:br>
            <a:br>
              <a:rPr lang="en-US" sz="2100" dirty="0">
                <a:latin typeface="+mn-lt"/>
              </a:rPr>
            </a:br>
            <a:r>
              <a:rPr lang="en-US" sz="2100" dirty="0">
                <a:latin typeface="+mn-lt"/>
              </a:rPr>
              <a:t>6. Pick a scene or two and move it ahead toward finish. It will show if you are preparing for the result you want, indicate changes you need, and provide an inspiration to get the whole layout developed to that level.</a:t>
            </a:r>
            <a:br>
              <a:rPr lang="en-US" sz="2100" dirty="0">
                <a:latin typeface="+mn-lt"/>
              </a:rPr>
            </a:br>
            <a:br>
              <a:rPr lang="en-US" sz="2100" dirty="0">
                <a:latin typeface="+mn-lt"/>
              </a:rPr>
            </a:br>
            <a:r>
              <a:rPr lang="en-US" sz="2100" dirty="0">
                <a:latin typeface="+mn-lt"/>
              </a:rPr>
              <a:t>The satisfaction of creating your own beautiful world is especially rewarding these days.</a:t>
            </a:r>
            <a:br>
              <a:rPr lang="en-US" sz="2100" dirty="0">
                <a:latin typeface="+mn-lt"/>
              </a:rPr>
            </a:br>
            <a:br>
              <a:rPr lang="en-US" sz="2100" dirty="0">
                <a:latin typeface="+mn-lt"/>
              </a:rPr>
            </a:br>
            <a:r>
              <a:rPr lang="en-US" sz="2100" dirty="0">
                <a:latin typeface="+mn-lt"/>
              </a:rPr>
              <a:t>					</a:t>
            </a:r>
            <a:r>
              <a:rPr lang="en-US" sz="2400" dirty="0"/>
              <a:t>Willy Monaghan  </a:t>
            </a:r>
            <a:r>
              <a:rPr lang="en-US" sz="2400" dirty="0" err="1"/>
              <a:t>rondoutroundhouse@gmail.com</a:t>
            </a:r>
            <a:br>
              <a:rPr lang="en-US" sz="2100" dirty="0">
                <a:latin typeface="+mn-lt"/>
              </a:rPr>
            </a:br>
            <a:endParaRPr lang="en-US" sz="2100" b="1" dirty="0">
              <a:latin typeface="+mn-lt"/>
            </a:endParaRPr>
          </a:p>
        </p:txBody>
      </p:sp>
      <p:sp>
        <p:nvSpPr>
          <p:cNvPr id="3" name="Slide Number Placeholder 2">
            <a:extLst>
              <a:ext uri="{FF2B5EF4-FFF2-40B4-BE49-F238E27FC236}">
                <a16:creationId xmlns:a16="http://schemas.microsoft.com/office/drawing/2014/main" id="{BFA7ECAC-8AC2-89A6-D3A0-AD10EF728024}"/>
              </a:ext>
            </a:extLst>
          </p:cNvPr>
          <p:cNvSpPr>
            <a:spLocks noGrp="1"/>
          </p:cNvSpPr>
          <p:nvPr>
            <p:ph type="sldNum" sz="quarter" idx="12"/>
          </p:nvPr>
        </p:nvSpPr>
        <p:spPr/>
        <p:txBody>
          <a:bodyPr/>
          <a:lstStyle/>
          <a:p>
            <a:fld id="{6A7003F5-A9B1-F041-B80D-5AECD32E50CB}" type="slidenum">
              <a:rPr lang="en-US" smtClean="0"/>
              <a:t>44</a:t>
            </a:fld>
            <a:endParaRPr lang="en-US"/>
          </a:p>
        </p:txBody>
      </p:sp>
    </p:spTree>
    <p:extLst>
      <p:ext uri="{BB962C8B-B14F-4D97-AF65-F5344CB8AC3E}">
        <p14:creationId xmlns:p14="http://schemas.microsoft.com/office/powerpoint/2010/main" val="4190781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EF0D84-B3F0-393B-CBC9-33F533C166F9}"/>
              </a:ext>
            </a:extLst>
          </p:cNvPr>
          <p:cNvSpPr>
            <a:spLocks noGrp="1"/>
          </p:cNvSpPr>
          <p:nvPr>
            <p:ph type="title" idx="4294967295"/>
          </p:nvPr>
        </p:nvSpPr>
        <p:spPr>
          <a:xfrm>
            <a:off x="7787898" y="682625"/>
            <a:ext cx="3766088" cy="5673725"/>
          </a:xfrm>
        </p:spPr>
        <p:txBody>
          <a:bodyPr>
            <a:normAutofit fontScale="90000"/>
          </a:bodyPr>
          <a:lstStyle/>
          <a:p>
            <a:r>
              <a:rPr lang="en-US" sz="2700" dirty="0">
                <a:latin typeface="+mn-lt"/>
                <a:ea typeface="Calibri" panose="020F0502020204030204" pitchFamily="34" charset="0"/>
                <a:cs typeface="Times New Roman" panose="02020603050405020304" pitchFamily="18" charset="0"/>
              </a:rPr>
              <a:t>PLANNING FOR SCALE: </a:t>
            </a:r>
            <a:br>
              <a:rPr lang="en-US" sz="3200" dirty="0">
                <a:latin typeface="+mn-lt"/>
                <a:ea typeface="Calibri" panose="020F0502020204030204" pitchFamily="34" charset="0"/>
                <a:cs typeface="Times New Roman" panose="02020603050405020304" pitchFamily="18" charset="0"/>
              </a:rPr>
            </a:br>
            <a:r>
              <a:rPr lang="en-US" sz="3100" b="1" dirty="0">
                <a:latin typeface="+mn-lt"/>
                <a:ea typeface="Calibri" panose="020F0502020204030204" pitchFamily="34" charset="0"/>
                <a:cs typeface="Times New Roman" panose="02020603050405020304" pitchFamily="18" charset="0"/>
              </a:rPr>
              <a:t>MAKE A MODEL</a:t>
            </a:r>
            <a:br>
              <a:rPr lang="en-US" sz="2800" dirty="0">
                <a:latin typeface="+mn-lt"/>
              </a:rPr>
            </a:br>
            <a:r>
              <a:rPr lang="en-US" sz="2400" dirty="0">
                <a:latin typeface="+mn-lt"/>
              </a:rPr>
              <a:t>This one is 1/10.</a:t>
            </a:r>
            <a:br>
              <a:rPr lang="en-US" sz="2400" dirty="0">
                <a:latin typeface="+mn-lt"/>
              </a:rPr>
            </a:br>
            <a:r>
              <a:rPr lang="en-US" sz="2400" dirty="0">
                <a:latin typeface="+mn-lt"/>
              </a:rPr>
              <a:t>A model is fast and accurate and saves months of drawing and disappointment when the layout doesn’t look like what you imagined.</a:t>
            </a:r>
            <a:br>
              <a:rPr lang="en-US" sz="2400" dirty="0">
                <a:latin typeface="+mn-lt"/>
              </a:rPr>
            </a:br>
            <a:r>
              <a:rPr lang="en-US" sz="2400" dirty="0">
                <a:latin typeface="+mn-lt"/>
              </a:rPr>
              <a:t>Here you can develop specific strategies for your landscape, backdrop and view block, curve radii, spacing of towns, location of industry, passing sidings, switching leads, and the  movement of the rail line through the scenery.  </a:t>
            </a:r>
            <a:br>
              <a:rPr lang="en-US" sz="2400" dirty="0">
                <a:latin typeface="+mn-lt"/>
              </a:rPr>
            </a:br>
            <a:endParaRPr lang="en-US" sz="2400" dirty="0">
              <a:latin typeface="+mn-lt"/>
            </a:endParaRPr>
          </a:p>
        </p:txBody>
      </p:sp>
      <p:pic>
        <p:nvPicPr>
          <p:cNvPr id="10" name="Content Placeholder 9" descr="A picture containing table, indoor, office, shelf&#10;&#10;Description automatically generated">
            <a:extLst>
              <a:ext uri="{FF2B5EF4-FFF2-40B4-BE49-F238E27FC236}">
                <a16:creationId xmlns:a16="http://schemas.microsoft.com/office/drawing/2014/main" id="{E6E1F992-DB24-E785-D22C-DBAA926620B2}"/>
              </a:ext>
            </a:extLst>
          </p:cNvPr>
          <p:cNvPicPr>
            <a:picLocks noGrp="1" noChangeAspect="1"/>
          </p:cNvPicPr>
          <p:nvPr>
            <p:ph idx="4294967295"/>
          </p:nvPr>
        </p:nvPicPr>
        <p:blipFill>
          <a:blip r:embed="rId2"/>
          <a:stretch>
            <a:fillRect/>
          </a:stretch>
        </p:blipFill>
        <p:spPr>
          <a:xfrm>
            <a:off x="0" y="490538"/>
            <a:ext cx="7483475" cy="5611812"/>
          </a:xfrm>
        </p:spPr>
      </p:pic>
      <p:sp>
        <p:nvSpPr>
          <p:cNvPr id="2" name="TextBox 1">
            <a:extLst>
              <a:ext uri="{FF2B5EF4-FFF2-40B4-BE49-F238E27FC236}">
                <a16:creationId xmlns:a16="http://schemas.microsoft.com/office/drawing/2014/main" id="{38195A20-4135-8DF1-ED26-FFD893A8DCBD}"/>
              </a:ext>
            </a:extLst>
          </p:cNvPr>
          <p:cNvSpPr txBox="1"/>
          <p:nvPr/>
        </p:nvSpPr>
        <p:spPr>
          <a:xfrm>
            <a:off x="156754" y="6265302"/>
            <a:ext cx="8841395" cy="369332"/>
          </a:xfrm>
          <a:prstGeom prst="rect">
            <a:avLst/>
          </a:prstGeom>
          <a:noFill/>
        </p:spPr>
        <p:txBody>
          <a:bodyPr wrap="none" rtlCol="0">
            <a:spAutoFit/>
          </a:bodyPr>
          <a:lstStyle/>
          <a:p>
            <a:r>
              <a:rPr lang="en-US" dirty="0"/>
              <a:t>Plasticene clay buildings and landscape are easily shaped and modified in the design process</a:t>
            </a:r>
          </a:p>
        </p:txBody>
      </p:sp>
      <p:sp>
        <p:nvSpPr>
          <p:cNvPr id="3" name="Slide Number Placeholder 2">
            <a:extLst>
              <a:ext uri="{FF2B5EF4-FFF2-40B4-BE49-F238E27FC236}">
                <a16:creationId xmlns:a16="http://schemas.microsoft.com/office/drawing/2014/main" id="{A94D4AF4-C92B-4562-D836-2B1FA9361DB5}"/>
              </a:ext>
            </a:extLst>
          </p:cNvPr>
          <p:cNvSpPr>
            <a:spLocks noGrp="1"/>
          </p:cNvSpPr>
          <p:nvPr>
            <p:ph type="sldNum" sz="quarter" idx="12"/>
          </p:nvPr>
        </p:nvSpPr>
        <p:spPr/>
        <p:txBody>
          <a:bodyPr/>
          <a:lstStyle/>
          <a:p>
            <a:fld id="{6A7003F5-A9B1-F041-B80D-5AECD32E50CB}" type="slidenum">
              <a:rPr lang="en-US" smtClean="0"/>
              <a:t>5</a:t>
            </a:fld>
            <a:endParaRPr lang="en-US"/>
          </a:p>
        </p:txBody>
      </p:sp>
    </p:spTree>
    <p:extLst>
      <p:ext uri="{BB962C8B-B14F-4D97-AF65-F5344CB8AC3E}">
        <p14:creationId xmlns:p14="http://schemas.microsoft.com/office/powerpoint/2010/main" val="425715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47D757-D0C8-0FAE-C50F-592D45B55B0B}"/>
              </a:ext>
            </a:extLst>
          </p:cNvPr>
          <p:cNvSpPr txBox="1"/>
          <p:nvPr/>
        </p:nvSpPr>
        <p:spPr>
          <a:xfrm>
            <a:off x="6509288" y="568234"/>
            <a:ext cx="5142782" cy="5509200"/>
          </a:xfrm>
          <a:prstGeom prst="rect">
            <a:avLst/>
          </a:prstGeom>
          <a:noFill/>
        </p:spPr>
        <p:txBody>
          <a:bodyPr wrap="square" rtlCol="0">
            <a:spAutoFit/>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PLANNING FOR SCALE: </a:t>
            </a:r>
          </a:p>
          <a:p>
            <a:r>
              <a:rPr lang="en-US" sz="2800" b="1" dirty="0">
                <a:latin typeface="Calibri" panose="020F0502020204030204" pitchFamily="34" charset="0"/>
                <a:cs typeface="Times New Roman" panose="02020603050405020304" pitchFamily="18" charset="0"/>
              </a:rPr>
              <a:t>PLAN THE VIEWS</a:t>
            </a:r>
          </a:p>
          <a:p>
            <a:r>
              <a:rPr lang="en-US" sz="2000" b="1" dirty="0" err="1">
                <a:latin typeface="Calibri" panose="020F0502020204030204" pitchFamily="34" charset="0"/>
                <a:cs typeface="Times New Roman" panose="02020603050405020304" pitchFamily="18" charset="0"/>
              </a:rPr>
              <a:t>Viewblock</a:t>
            </a:r>
            <a:r>
              <a:rPr lang="en-US" sz="2000" b="1" dirty="0">
                <a:latin typeface="Calibri" panose="020F0502020204030204" pitchFamily="34" charset="0"/>
                <a:cs typeface="Times New Roman" panose="02020603050405020304" pitchFamily="18" charset="0"/>
              </a:rPr>
              <a:t> with Landscape</a:t>
            </a:r>
          </a:p>
          <a:p>
            <a:r>
              <a:rPr lang="en-US" sz="2000" dirty="0">
                <a:latin typeface="Calibri" panose="020F0502020204030204" pitchFamily="34" charset="0"/>
                <a:cs typeface="Times New Roman" panose="02020603050405020304" pitchFamily="18" charset="0"/>
              </a:rPr>
              <a:t>Large layouts frequently present a sea of buildings, mountains, yards, and stations, leaving viewers overwhelmed. Several techniques can define scenes so the viewer can concentrate on what the builder wants them to look at. The route of the railroad running through the landscape can give definition to a view. During the planning stage for my railroad, I found three points where the railroad could run between two hills, through a valley, and disappear into the landscape. That gives me six routes that disappear into the landscape. Layouts at eye level are much more effective at controlling views.</a:t>
            </a:r>
            <a:endParaRPr lang="en-US" sz="2000" dirty="0"/>
          </a:p>
        </p:txBody>
      </p:sp>
      <p:pic>
        <p:nvPicPr>
          <p:cNvPr id="4" name="Picture 3" descr="A person standing on a railroad track&#10;&#10;Description automatically generated with low confidence">
            <a:extLst>
              <a:ext uri="{FF2B5EF4-FFF2-40B4-BE49-F238E27FC236}">
                <a16:creationId xmlns:a16="http://schemas.microsoft.com/office/drawing/2014/main" id="{8BB427E4-6D92-0C39-134E-0A8FA7620343}"/>
              </a:ext>
            </a:extLst>
          </p:cNvPr>
          <p:cNvPicPr>
            <a:picLocks noChangeAspect="1"/>
          </p:cNvPicPr>
          <p:nvPr/>
        </p:nvPicPr>
        <p:blipFill>
          <a:blip r:embed="rId2"/>
          <a:stretch>
            <a:fillRect/>
          </a:stretch>
        </p:blipFill>
        <p:spPr>
          <a:xfrm>
            <a:off x="1244611" y="3054858"/>
            <a:ext cx="4746172" cy="3559629"/>
          </a:xfrm>
          <a:prstGeom prst="rect">
            <a:avLst/>
          </a:prstGeom>
        </p:spPr>
      </p:pic>
      <p:pic>
        <p:nvPicPr>
          <p:cNvPr id="6" name="Picture 5" descr="A picture containing tree, outdoor, rock, stone&#10;&#10;Description automatically generated">
            <a:extLst>
              <a:ext uri="{FF2B5EF4-FFF2-40B4-BE49-F238E27FC236}">
                <a16:creationId xmlns:a16="http://schemas.microsoft.com/office/drawing/2014/main" id="{83E1815D-1F18-B401-8891-2A5C992A07A6}"/>
              </a:ext>
            </a:extLst>
          </p:cNvPr>
          <p:cNvPicPr>
            <a:picLocks noChangeAspect="1"/>
          </p:cNvPicPr>
          <p:nvPr/>
        </p:nvPicPr>
        <p:blipFill>
          <a:blip r:embed="rId3"/>
          <a:stretch>
            <a:fillRect/>
          </a:stretch>
        </p:blipFill>
        <p:spPr>
          <a:xfrm>
            <a:off x="1244611" y="381162"/>
            <a:ext cx="4746172" cy="3559629"/>
          </a:xfrm>
          <a:prstGeom prst="rect">
            <a:avLst/>
          </a:prstGeom>
        </p:spPr>
      </p:pic>
      <p:sp>
        <p:nvSpPr>
          <p:cNvPr id="7" name="TextBox 6">
            <a:extLst>
              <a:ext uri="{FF2B5EF4-FFF2-40B4-BE49-F238E27FC236}">
                <a16:creationId xmlns:a16="http://schemas.microsoft.com/office/drawing/2014/main" id="{098DBD4E-ED71-BFD9-8515-36B712D5F608}"/>
              </a:ext>
            </a:extLst>
          </p:cNvPr>
          <p:cNvSpPr txBox="1"/>
          <p:nvPr/>
        </p:nvSpPr>
        <p:spPr>
          <a:xfrm>
            <a:off x="6201219" y="6289766"/>
            <a:ext cx="3940822" cy="369332"/>
          </a:xfrm>
          <a:prstGeom prst="rect">
            <a:avLst/>
          </a:prstGeom>
          <a:noFill/>
        </p:spPr>
        <p:txBody>
          <a:bodyPr wrap="none" rtlCol="0">
            <a:spAutoFit/>
          </a:bodyPr>
          <a:lstStyle/>
          <a:p>
            <a:r>
              <a:rPr lang="en-US" dirty="0"/>
              <a:t>Stoney Clove Notch summit with station</a:t>
            </a:r>
          </a:p>
        </p:txBody>
      </p:sp>
      <p:sp>
        <p:nvSpPr>
          <p:cNvPr id="3" name="Slide Number Placeholder 2">
            <a:extLst>
              <a:ext uri="{FF2B5EF4-FFF2-40B4-BE49-F238E27FC236}">
                <a16:creationId xmlns:a16="http://schemas.microsoft.com/office/drawing/2014/main" id="{3946A635-8B26-F1A5-FA80-9EC16F55619A}"/>
              </a:ext>
            </a:extLst>
          </p:cNvPr>
          <p:cNvSpPr>
            <a:spLocks noGrp="1"/>
          </p:cNvSpPr>
          <p:nvPr>
            <p:ph type="sldNum" sz="quarter" idx="12"/>
          </p:nvPr>
        </p:nvSpPr>
        <p:spPr/>
        <p:txBody>
          <a:bodyPr/>
          <a:lstStyle/>
          <a:p>
            <a:fld id="{6A7003F5-A9B1-F041-B80D-5AECD32E50CB}" type="slidenum">
              <a:rPr lang="en-US" smtClean="0"/>
              <a:t>6</a:t>
            </a:fld>
            <a:endParaRPr lang="en-US"/>
          </a:p>
        </p:txBody>
      </p:sp>
    </p:spTree>
    <p:extLst>
      <p:ext uri="{BB962C8B-B14F-4D97-AF65-F5344CB8AC3E}">
        <p14:creationId xmlns:p14="http://schemas.microsoft.com/office/powerpoint/2010/main" val="866769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09CC86-68D1-1976-D3B1-2B4E513F1C19}"/>
              </a:ext>
            </a:extLst>
          </p:cNvPr>
          <p:cNvSpPr>
            <a:spLocks noGrp="1"/>
          </p:cNvSpPr>
          <p:nvPr>
            <p:ph type="title"/>
          </p:nvPr>
        </p:nvSpPr>
        <p:spPr>
          <a:xfrm>
            <a:off x="378823" y="444138"/>
            <a:ext cx="10824753" cy="979714"/>
          </a:xfrm>
        </p:spPr>
        <p:txBody>
          <a:bodyPr>
            <a:normAutofit fontScale="90000"/>
          </a:bodyPr>
          <a:lstStyle/>
          <a:p>
            <a:r>
              <a:rPr lang="en-US" sz="2700" dirty="0">
                <a:latin typeface="Calibri" panose="020F0502020204030204" pitchFamily="34" charset="0"/>
                <a:ea typeface="Calibri" panose="020F0502020204030204" pitchFamily="34" charset="0"/>
                <a:cs typeface="Times New Roman" panose="02020603050405020304" pitchFamily="18" charset="0"/>
              </a:rPr>
              <a:t>PLANNING FOR SCALE: </a:t>
            </a:r>
            <a:br>
              <a:rPr lang="en-US" sz="4800" dirty="0">
                <a:latin typeface="Calibri" panose="020F0502020204030204" pitchFamily="34" charset="0"/>
                <a:ea typeface="Calibri" panose="020F0502020204030204" pitchFamily="34" charset="0"/>
                <a:cs typeface="Times New Roman" panose="02020603050405020304" pitchFamily="18" charset="0"/>
              </a:rPr>
            </a:br>
            <a:r>
              <a:rPr lang="en-US" sz="3100" b="1" dirty="0">
                <a:latin typeface="Calibri" panose="020F0502020204030204" pitchFamily="34" charset="0"/>
                <a:cs typeface="Times New Roman" panose="02020603050405020304" pitchFamily="18" charset="0"/>
              </a:rPr>
              <a:t>PLAN THE VIEWS</a:t>
            </a:r>
            <a:br>
              <a:rPr lang="en-US" sz="5400" b="1" dirty="0">
                <a:latin typeface="Calibri" panose="020F0502020204030204" pitchFamily="34" charset="0"/>
                <a:cs typeface="Times New Roman" panose="02020603050405020304" pitchFamily="18" charset="0"/>
              </a:rPr>
            </a:br>
            <a:r>
              <a:rPr lang="en-US" sz="2200" b="1" dirty="0" err="1">
                <a:latin typeface="Calibri" panose="020F0502020204030204" pitchFamily="34" charset="0"/>
                <a:cs typeface="Times New Roman" panose="02020603050405020304" pitchFamily="18" charset="0"/>
              </a:rPr>
              <a:t>Viewblock</a:t>
            </a:r>
            <a:r>
              <a:rPr lang="en-US" sz="2200" b="1" dirty="0">
                <a:latin typeface="Calibri" panose="020F0502020204030204" pitchFamily="34" charset="0"/>
                <a:cs typeface="Times New Roman" panose="02020603050405020304" pitchFamily="18" charset="0"/>
              </a:rPr>
              <a:t> with buildings                       </a:t>
            </a:r>
            <a:endParaRPr lang="en-US" sz="2200" dirty="0"/>
          </a:p>
        </p:txBody>
      </p:sp>
      <p:pic>
        <p:nvPicPr>
          <p:cNvPr id="7" name="Picture 6" descr="A picture containing boat, sky, outdoor, water&#10;&#10;Description automatically generated">
            <a:extLst>
              <a:ext uri="{FF2B5EF4-FFF2-40B4-BE49-F238E27FC236}">
                <a16:creationId xmlns:a16="http://schemas.microsoft.com/office/drawing/2014/main" id="{F6BEF73E-55AB-C977-10D6-5F50D149BE8D}"/>
              </a:ext>
            </a:extLst>
          </p:cNvPr>
          <p:cNvPicPr>
            <a:picLocks noChangeAspect="1"/>
          </p:cNvPicPr>
          <p:nvPr/>
        </p:nvPicPr>
        <p:blipFill>
          <a:blip r:embed="rId2"/>
          <a:stretch>
            <a:fillRect/>
          </a:stretch>
        </p:blipFill>
        <p:spPr>
          <a:xfrm>
            <a:off x="228600" y="1594857"/>
            <a:ext cx="11038114" cy="4928027"/>
          </a:xfrm>
          <a:prstGeom prst="rect">
            <a:avLst/>
          </a:prstGeom>
        </p:spPr>
      </p:pic>
      <p:sp>
        <p:nvSpPr>
          <p:cNvPr id="2" name="TextBox 1">
            <a:extLst>
              <a:ext uri="{FF2B5EF4-FFF2-40B4-BE49-F238E27FC236}">
                <a16:creationId xmlns:a16="http://schemas.microsoft.com/office/drawing/2014/main" id="{08297827-58AF-2EF6-A5D8-7305D4D4EDD0}"/>
              </a:ext>
            </a:extLst>
          </p:cNvPr>
          <p:cNvSpPr txBox="1"/>
          <p:nvPr/>
        </p:nvSpPr>
        <p:spPr>
          <a:xfrm>
            <a:off x="4962939" y="6211669"/>
            <a:ext cx="2464649" cy="646331"/>
          </a:xfrm>
          <a:prstGeom prst="rect">
            <a:avLst/>
          </a:prstGeom>
          <a:noFill/>
        </p:spPr>
        <p:txBody>
          <a:bodyPr wrap="none" rtlCol="0">
            <a:spAutoFit/>
          </a:bodyPr>
          <a:lstStyle/>
          <a:p>
            <a:endParaRPr lang="en-US" dirty="0">
              <a:latin typeface="Calibri" panose="020F0502020204030204" pitchFamily="34" charset="0"/>
              <a:cs typeface="Times New Roman" panose="02020603050405020304" pitchFamily="18" charset="0"/>
            </a:endParaRPr>
          </a:p>
          <a:p>
            <a:r>
              <a:rPr lang="en-US" dirty="0">
                <a:latin typeface="Calibri" panose="020F0502020204030204" pitchFamily="34" charset="0"/>
                <a:cs typeface="Times New Roman" panose="02020603050405020304" pitchFamily="18" charset="0"/>
              </a:rPr>
              <a:t>View of Rondout Harbor</a:t>
            </a:r>
            <a:endParaRPr lang="en-US" dirty="0"/>
          </a:p>
        </p:txBody>
      </p:sp>
      <p:sp>
        <p:nvSpPr>
          <p:cNvPr id="4" name="Slide Number Placeholder 3">
            <a:extLst>
              <a:ext uri="{FF2B5EF4-FFF2-40B4-BE49-F238E27FC236}">
                <a16:creationId xmlns:a16="http://schemas.microsoft.com/office/drawing/2014/main" id="{F68FCFFB-A738-F31F-DAF3-152EBF3D2074}"/>
              </a:ext>
            </a:extLst>
          </p:cNvPr>
          <p:cNvSpPr>
            <a:spLocks noGrp="1"/>
          </p:cNvSpPr>
          <p:nvPr>
            <p:ph type="sldNum" sz="quarter" idx="12"/>
          </p:nvPr>
        </p:nvSpPr>
        <p:spPr/>
        <p:txBody>
          <a:bodyPr/>
          <a:lstStyle/>
          <a:p>
            <a:fld id="{6A7003F5-A9B1-F041-B80D-5AECD32E50CB}" type="slidenum">
              <a:rPr lang="en-US" smtClean="0"/>
              <a:t>7</a:t>
            </a:fld>
            <a:endParaRPr lang="en-US"/>
          </a:p>
        </p:txBody>
      </p:sp>
    </p:spTree>
    <p:extLst>
      <p:ext uri="{BB962C8B-B14F-4D97-AF65-F5344CB8AC3E}">
        <p14:creationId xmlns:p14="http://schemas.microsoft.com/office/powerpoint/2010/main" val="4829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tree, outdoor, plant&#10;&#10;Description automatically generated">
            <a:extLst>
              <a:ext uri="{FF2B5EF4-FFF2-40B4-BE49-F238E27FC236}">
                <a16:creationId xmlns:a16="http://schemas.microsoft.com/office/drawing/2014/main" id="{CD9D1743-F75E-55C3-A37C-BFB1EE7FC921}"/>
              </a:ext>
            </a:extLst>
          </p:cNvPr>
          <p:cNvPicPr>
            <a:picLocks noChangeAspect="1"/>
          </p:cNvPicPr>
          <p:nvPr/>
        </p:nvPicPr>
        <p:blipFill>
          <a:blip r:embed="rId2"/>
          <a:stretch>
            <a:fillRect/>
          </a:stretch>
        </p:blipFill>
        <p:spPr>
          <a:xfrm>
            <a:off x="759823" y="659933"/>
            <a:ext cx="6836228" cy="5127171"/>
          </a:xfrm>
          <a:prstGeom prst="rect">
            <a:avLst/>
          </a:prstGeom>
        </p:spPr>
      </p:pic>
      <p:sp>
        <p:nvSpPr>
          <p:cNvPr id="6" name="Title 5">
            <a:extLst>
              <a:ext uri="{FF2B5EF4-FFF2-40B4-BE49-F238E27FC236}">
                <a16:creationId xmlns:a16="http://schemas.microsoft.com/office/drawing/2014/main" id="{B2119B03-598B-A5EE-4E9D-8BCA9ACBCCA8}"/>
              </a:ext>
            </a:extLst>
          </p:cNvPr>
          <p:cNvSpPr>
            <a:spLocks noGrp="1"/>
          </p:cNvSpPr>
          <p:nvPr>
            <p:ph type="title"/>
          </p:nvPr>
        </p:nvSpPr>
        <p:spPr>
          <a:xfrm>
            <a:off x="8151223" y="557118"/>
            <a:ext cx="3267891" cy="5941654"/>
          </a:xfrm>
        </p:spPr>
        <p:txBody>
          <a:bodyPr>
            <a:normAutofit fontScale="90000"/>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PLANNING FOR SCALE: </a:t>
            </a: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2800" b="1" dirty="0">
                <a:latin typeface="Calibri" panose="020F0502020204030204" pitchFamily="34" charset="0"/>
                <a:cs typeface="Times New Roman" panose="02020603050405020304" pitchFamily="18" charset="0"/>
              </a:rPr>
              <a:t>PLAN THE VIEWS</a:t>
            </a:r>
            <a:br>
              <a:rPr lang="en-US" sz="2800" b="1" dirty="0">
                <a:latin typeface="Calibri" panose="020F0502020204030204" pitchFamily="34" charset="0"/>
                <a:cs typeface="Times New Roman" panose="02020603050405020304" pitchFamily="18" charset="0"/>
              </a:rPr>
            </a:br>
            <a:r>
              <a:rPr lang="en-US" sz="2000" b="1" dirty="0" err="1"/>
              <a:t>Viewblock</a:t>
            </a:r>
            <a:r>
              <a:rPr lang="en-US" sz="2000" b="1" dirty="0"/>
              <a:t> an Edge-</a:t>
            </a:r>
            <a:br>
              <a:rPr lang="en-US" sz="2000" b="1" dirty="0"/>
            </a:br>
            <a:br>
              <a:rPr lang="en-US" sz="2000" b="1" dirty="0"/>
            </a:br>
            <a:r>
              <a:rPr lang="en-US" sz="2000" dirty="0"/>
              <a:t>Long</a:t>
            </a:r>
            <a:r>
              <a:rPr lang="en-US" sz="2000" b="1" dirty="0"/>
              <a:t> s</a:t>
            </a:r>
            <a:r>
              <a:rPr lang="en-US" sz="2000" dirty="0"/>
              <a:t>tretches of track at the edge can draw the observer’s eye relentlessly around the layout, with no indication of where to look. The edge of the layout can be modified so that areas become part of a defined scene. I built a small hill extending to the edge fascia with a cut for the track topped with large trees. The viewer does not see downhill toward Phoenicia or uphill past Stony Clove Notch, so their attention is focused on the scene at Edgewood. The track has continuous curves and does not run parallel to the fascia.</a:t>
            </a:r>
            <a:br>
              <a:rPr lang="en-US" sz="2000" dirty="0"/>
            </a:br>
            <a:endParaRPr lang="en-US" sz="2000" dirty="0"/>
          </a:p>
        </p:txBody>
      </p:sp>
      <p:sp>
        <p:nvSpPr>
          <p:cNvPr id="2" name="Slide Number Placeholder 1">
            <a:extLst>
              <a:ext uri="{FF2B5EF4-FFF2-40B4-BE49-F238E27FC236}">
                <a16:creationId xmlns:a16="http://schemas.microsoft.com/office/drawing/2014/main" id="{26158F0C-CE39-C981-FF9C-744FAC760360}"/>
              </a:ext>
            </a:extLst>
          </p:cNvPr>
          <p:cNvSpPr>
            <a:spLocks noGrp="1"/>
          </p:cNvSpPr>
          <p:nvPr>
            <p:ph type="sldNum" sz="quarter" idx="12"/>
          </p:nvPr>
        </p:nvSpPr>
        <p:spPr/>
        <p:txBody>
          <a:bodyPr/>
          <a:lstStyle/>
          <a:p>
            <a:fld id="{6A7003F5-A9B1-F041-B80D-5AECD32E50CB}" type="slidenum">
              <a:rPr lang="en-US" smtClean="0"/>
              <a:t>8</a:t>
            </a:fld>
            <a:endParaRPr lang="en-US"/>
          </a:p>
        </p:txBody>
      </p:sp>
    </p:spTree>
    <p:extLst>
      <p:ext uri="{BB962C8B-B14F-4D97-AF65-F5344CB8AC3E}">
        <p14:creationId xmlns:p14="http://schemas.microsoft.com/office/powerpoint/2010/main" val="846626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618218F-E584-545E-CD20-16EC53176B87}"/>
              </a:ext>
            </a:extLst>
          </p:cNvPr>
          <p:cNvSpPr>
            <a:spLocks noGrp="1"/>
          </p:cNvSpPr>
          <p:nvPr>
            <p:ph type="title"/>
          </p:nvPr>
        </p:nvSpPr>
        <p:spPr>
          <a:xfrm>
            <a:off x="8763673" y="-608116"/>
            <a:ext cx="2848551" cy="5976892"/>
          </a:xfrm>
        </p:spPr>
        <p:txBody>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PLANNING FOR SCALE: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800" b="1" dirty="0">
                <a:latin typeface="Calibri" panose="020F0502020204030204" pitchFamily="34" charset="0"/>
                <a:cs typeface="Times New Roman" panose="02020603050405020304" pitchFamily="18" charset="0"/>
              </a:rPr>
              <a:t>PLAN THE VIEWS</a:t>
            </a:r>
            <a:br>
              <a:rPr lang="en-US" sz="5400" b="1" dirty="0">
                <a:latin typeface="Calibri" panose="020F0502020204030204" pitchFamily="34" charset="0"/>
                <a:cs typeface="Times New Roman" panose="02020603050405020304" pitchFamily="18" charset="0"/>
              </a:rPr>
            </a:br>
            <a:r>
              <a:rPr lang="en-US" sz="2400" b="1" dirty="0">
                <a:latin typeface="Calibri" panose="020F0502020204030204" pitchFamily="34" charset="0"/>
                <a:cs typeface="Times New Roman" panose="02020603050405020304" pitchFamily="18" charset="0"/>
              </a:rPr>
              <a:t>Illusions of Distance</a:t>
            </a:r>
            <a:br>
              <a:rPr lang="en-US" sz="2400" b="1" dirty="0">
                <a:latin typeface="Calibri" panose="020F0502020204030204" pitchFamily="34" charset="0"/>
                <a:cs typeface="Times New Roman" panose="02020603050405020304" pitchFamily="18" charset="0"/>
              </a:rPr>
            </a:br>
            <a:br>
              <a:rPr lang="en-US" sz="2400" b="1" dirty="0">
                <a:latin typeface="Calibri" panose="020F0502020204030204" pitchFamily="34" charset="0"/>
                <a:cs typeface="Times New Roman" panose="02020603050405020304" pitchFamily="18" charset="0"/>
              </a:rPr>
            </a:br>
            <a:r>
              <a:rPr lang="en-US" sz="2000" dirty="0">
                <a:latin typeface="Calibri" panose="020F0502020204030204" pitchFamily="34" charset="0"/>
                <a:cs typeface="Times New Roman" panose="02020603050405020304" pitchFamily="18" charset="0"/>
              </a:rPr>
              <a:t>Plan penetrations into the landscape by roads, streams, </a:t>
            </a:r>
            <a:r>
              <a:rPr lang="en-US" sz="2000" dirty="0" err="1">
                <a:latin typeface="Calibri" panose="020F0502020204030204" pitchFamily="34" charset="0"/>
                <a:cs typeface="Times New Roman" panose="02020603050405020304" pitchFamily="18" charset="0"/>
              </a:rPr>
              <a:t>gullys</a:t>
            </a:r>
            <a:r>
              <a:rPr lang="en-US" sz="2000" dirty="0">
                <a:latin typeface="Calibri" panose="020F0502020204030204" pitchFamily="34" charset="0"/>
                <a:cs typeface="Times New Roman" panose="02020603050405020304" pitchFamily="18" charset="0"/>
              </a:rPr>
              <a:t>, or valleys that turn past a view block to indicate greater depth and topographical variety and draw the eye into the scene</a:t>
            </a:r>
            <a:r>
              <a:rPr lang="en-US" sz="2400" dirty="0">
                <a:latin typeface="Calibri" panose="020F0502020204030204" pitchFamily="34" charset="0"/>
                <a:cs typeface="Times New Roman" panose="02020603050405020304" pitchFamily="18" charset="0"/>
              </a:rPr>
              <a:t>. </a:t>
            </a:r>
            <a:endParaRPr lang="en-US" dirty="0"/>
          </a:p>
        </p:txBody>
      </p:sp>
      <p:pic>
        <p:nvPicPr>
          <p:cNvPr id="14" name="Picture 13" descr="A group of buildings with trees in the background&#10;&#10;Description automatically generated with low confidence">
            <a:extLst>
              <a:ext uri="{FF2B5EF4-FFF2-40B4-BE49-F238E27FC236}">
                <a16:creationId xmlns:a16="http://schemas.microsoft.com/office/drawing/2014/main" id="{B44365F1-03F8-12A1-E4B7-2FCCA2AE9818}"/>
              </a:ext>
            </a:extLst>
          </p:cNvPr>
          <p:cNvPicPr>
            <a:picLocks noChangeAspect="1"/>
          </p:cNvPicPr>
          <p:nvPr/>
        </p:nvPicPr>
        <p:blipFill>
          <a:blip r:embed="rId2"/>
          <a:stretch>
            <a:fillRect/>
          </a:stretch>
        </p:blipFill>
        <p:spPr>
          <a:xfrm>
            <a:off x="4466633" y="250020"/>
            <a:ext cx="4087587" cy="3065691"/>
          </a:xfrm>
          <a:prstGeom prst="rect">
            <a:avLst/>
          </a:prstGeom>
        </p:spPr>
      </p:pic>
      <p:pic>
        <p:nvPicPr>
          <p:cNvPr id="17" name="Picture 16" descr="A picture containing tree, outdoor, sky&#10;&#10;Description automatically generated">
            <a:extLst>
              <a:ext uri="{FF2B5EF4-FFF2-40B4-BE49-F238E27FC236}">
                <a16:creationId xmlns:a16="http://schemas.microsoft.com/office/drawing/2014/main" id="{82AA0243-7003-BD3D-102C-ADFA2B9AEA2E}"/>
              </a:ext>
            </a:extLst>
          </p:cNvPr>
          <p:cNvPicPr>
            <a:picLocks noChangeAspect="1"/>
          </p:cNvPicPr>
          <p:nvPr/>
        </p:nvPicPr>
        <p:blipFill>
          <a:blip r:embed="rId3"/>
          <a:stretch>
            <a:fillRect/>
          </a:stretch>
        </p:blipFill>
        <p:spPr>
          <a:xfrm>
            <a:off x="216403" y="250020"/>
            <a:ext cx="4040777" cy="3030583"/>
          </a:xfrm>
          <a:prstGeom prst="rect">
            <a:avLst/>
          </a:prstGeom>
        </p:spPr>
      </p:pic>
      <p:pic>
        <p:nvPicPr>
          <p:cNvPr id="23" name="Picture 22" descr="A picture containing tree, outdoor, stone&#10;&#10;Description automatically generated">
            <a:extLst>
              <a:ext uri="{FF2B5EF4-FFF2-40B4-BE49-F238E27FC236}">
                <a16:creationId xmlns:a16="http://schemas.microsoft.com/office/drawing/2014/main" id="{FFD22FA2-6784-2B72-210D-292FAE58634C}"/>
              </a:ext>
            </a:extLst>
          </p:cNvPr>
          <p:cNvPicPr>
            <a:picLocks noChangeAspect="1"/>
          </p:cNvPicPr>
          <p:nvPr/>
        </p:nvPicPr>
        <p:blipFill>
          <a:blip r:embed="rId4"/>
          <a:stretch>
            <a:fillRect/>
          </a:stretch>
        </p:blipFill>
        <p:spPr>
          <a:xfrm>
            <a:off x="188213" y="3542289"/>
            <a:ext cx="4040777" cy="3030583"/>
          </a:xfrm>
          <a:prstGeom prst="rect">
            <a:avLst/>
          </a:prstGeom>
        </p:spPr>
      </p:pic>
      <p:pic>
        <p:nvPicPr>
          <p:cNvPr id="25" name="Picture 24" descr="A picture containing tree, sky, outdoor, plant&#10;&#10;Description automatically generated">
            <a:extLst>
              <a:ext uri="{FF2B5EF4-FFF2-40B4-BE49-F238E27FC236}">
                <a16:creationId xmlns:a16="http://schemas.microsoft.com/office/drawing/2014/main" id="{07DC405B-0694-E9B5-EBB9-B7C9883097F5}"/>
              </a:ext>
            </a:extLst>
          </p:cNvPr>
          <p:cNvPicPr>
            <a:picLocks noChangeAspect="1"/>
          </p:cNvPicPr>
          <p:nvPr/>
        </p:nvPicPr>
        <p:blipFill>
          <a:blip r:embed="rId5"/>
          <a:stretch>
            <a:fillRect/>
          </a:stretch>
        </p:blipFill>
        <p:spPr>
          <a:xfrm>
            <a:off x="4466634" y="3542289"/>
            <a:ext cx="4087588" cy="3065691"/>
          </a:xfrm>
          <a:prstGeom prst="rect">
            <a:avLst/>
          </a:prstGeom>
        </p:spPr>
      </p:pic>
      <p:sp>
        <p:nvSpPr>
          <p:cNvPr id="2" name="Slide Number Placeholder 1">
            <a:extLst>
              <a:ext uri="{FF2B5EF4-FFF2-40B4-BE49-F238E27FC236}">
                <a16:creationId xmlns:a16="http://schemas.microsoft.com/office/drawing/2014/main" id="{CE213DD5-C0EE-BC7A-D909-13BDF4EF3536}"/>
              </a:ext>
            </a:extLst>
          </p:cNvPr>
          <p:cNvSpPr>
            <a:spLocks noGrp="1"/>
          </p:cNvSpPr>
          <p:nvPr>
            <p:ph type="sldNum" sz="quarter" idx="12"/>
          </p:nvPr>
        </p:nvSpPr>
        <p:spPr/>
        <p:txBody>
          <a:bodyPr/>
          <a:lstStyle/>
          <a:p>
            <a:fld id="{6A7003F5-A9B1-F041-B80D-5AECD32E50CB}" type="slidenum">
              <a:rPr lang="en-US" smtClean="0"/>
              <a:t>9</a:t>
            </a:fld>
            <a:endParaRPr lang="en-US"/>
          </a:p>
        </p:txBody>
      </p:sp>
    </p:spTree>
    <p:extLst>
      <p:ext uri="{BB962C8B-B14F-4D97-AF65-F5344CB8AC3E}">
        <p14:creationId xmlns:p14="http://schemas.microsoft.com/office/powerpoint/2010/main" val="2674719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32692</TotalTime>
  <Words>3639</Words>
  <Application>Microsoft Macintosh PowerPoint</Application>
  <PresentationFormat>Widescreen</PresentationFormat>
  <Paragraphs>122</Paragraphs>
  <Slides>44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Calibri Light</vt:lpstr>
      <vt:lpstr>Office Theme</vt:lpstr>
      <vt:lpstr>TECHNIQUES FOR BUILDING LARGE MODEL RAILROADS </vt:lpstr>
      <vt:lpstr>…OR WHY ARE THERE SO MANY UNFINISHED LAYOUTS? Model railroad information is oriented toward scenes, dioramas, or 4 x 8 or shelf models. Large layouts cannot be completed with these techniques, because they work for square inches or feet, not square yards. From concept to construction, scalable methods of construction are essential. </vt:lpstr>
      <vt:lpstr>PLANNING FOR SCALE: PROTOTYPE First, consider a real railroad. Maps and photos are readily available so you can move the design process ahead. The research is fun and it will be easier to find the details of your layout than it is to invent them. I have been an artist for 60 years and I cannot invent the complexity, irregularity, and beauty of the landscapes railroads traverse. And prototype modeling imposes a discipline that creates a believable, comprehensive suite of operations, track, rolling stock, and locomotives that I could not achieve with freelance. </vt:lpstr>
      <vt:lpstr>PLANNING FOR SCALE: MANAGEABLE SIZE Survey your layout room and choose part of a railroad that will fit, so that you don’t have to reconfigure later because the caboose is in one station while the locomotive in the next. A buildable design means you have to resist the urge every model railroader has to fit in more than the space can handle. For instance, even though I have a 30’ x 65’ layout room, I chose only three stations and a branch line on a railroad that is only 100 miles long: the Ulster and Delaware Railroad, which runs west from the Hudson River to Oneonta with a branch to the Catskill plateau.  </vt:lpstr>
      <vt:lpstr>PLANNING FOR SCALE:  MAKE A MODEL This one is 1/10. A model is fast and accurate and saves months of drawing and disappointment when the layout doesn’t look like what you imagined. Here you can develop specific strategies for your landscape, backdrop and view block, curve radii, spacing of towns, location of industry, passing sidings, switching leads, and the  movement of the rail line through the scenery.   </vt:lpstr>
      <vt:lpstr>PowerPoint Presentation</vt:lpstr>
      <vt:lpstr>PLANNING FOR SCALE:  PLAN THE VIEWS Viewblock with buildings                       </vt:lpstr>
      <vt:lpstr>PLANNING FOR SCALE:  PLAN THE VIEWS Viewblock an Edge-  Long stretches of track at the edge can draw the observer’s eye relentlessly around the layout, with no indication of where to look. The edge of the layout can be modified so that areas become part of a defined scene. I built a small hill extending to the edge fascia with a cut for the track topped with large trees. The viewer does not see downhill toward Phoenicia or uphill past Stony Clove Notch, so their attention is focused on the scene at Edgewood. The track has continuous curves and does not run parallel to the fascia. </vt:lpstr>
      <vt:lpstr>PLANNING FOR SCALE:  PLAN THE VIEWS Illusions of Distance  Plan penetrations into the landscape by roads, streams, gullys, or valleys that turn past a view block to indicate greater depth and topographical variety and draw the eye into the scene. </vt:lpstr>
      <vt:lpstr>PLANNING FOR SCALE:  PLAN THE VIEWS Mock Up the Scene  Evaluate your work and continually mock up the way the scene looks. For instance, the route to the right toward Hunter is much more interesting after I tried putting in some hemlocks in the foreground to partially obscure the view.</vt:lpstr>
      <vt:lpstr>PLANNING FOR SCALE:  GET HELP Here are the Crescent City S Scalers working on the Ulster and Delaware.  Articles, videos, and masters of diorama like Luke Towan offer extensive advice.   But these are generally about small pieces of territory. Luke Towan’s masterful creations take 15 hours per square foot. That’s 15 years working full time to build my layout. Large layouts require a discipline and specific technique that can work at a scale many times that of a diorama.  </vt:lpstr>
      <vt:lpstr>Scaleable Technique-Macro: Plywood Subroadbed Installs quickly in 8’ lengths and makes a solid, smooth subroadbed on L girder framing when joined with flitch plates glued and screwed to the underside. It is good as spline subroadbed with a fraction of the effort. In the foreground is a large flat area that is solid 1/2” ply that will be Kaaterskill Junction. On the plywood you can see sheet cork used in larger areas like yards that matches the height of the cork roadbed. Do not use Homasote products as they are unstable with moisture, dimensionally inconsistent, and not flat enough on the surface.  Only use flat plywood!</vt:lpstr>
      <vt:lpstr>Scaleable Technique-Macro: Integrate The Fascia 200 feet of fascia can’t be added later or it will wreck the edge of your landscape. Do not use plywood paneling because it is made to install flat on walls. It will not bend or join effectively. Frame 3/4” profile boards  into the L girder system. Graceful curves can be formed with products like “wiggleboard” and ”bendy mdf” glued together with a plywood flitch plate behind, and joined with sheetrock tape to make a continuous fascia. I like to have the landscape run over the top of the fascia making a clean edge instead of showing the top of the fascia. Use ca to bond any cracks where the landscape hits the fascia.</vt:lpstr>
      <vt:lpstr>PowerPoint Presentation</vt:lpstr>
      <vt:lpstr>Scaleable Technique-Macro: CORRUGATED MESH Find mattress boxes or buy 4’ x 8’ sheets and cut strips 8’ long for efficient installation and to avoid splicing. Smaller boxes will take too long. Only a few supports are needed. Staple strips to the edge of the subroadbed and supports. Use an anvil stapler to staple strips together. I use a Rapid Heavy Duty 31 shown at left.</vt:lpstr>
      <vt:lpstr>Scaleable Technique-Macro: Terrain Large model terrain requires efficient 3D construction. I found woven corrugated and plaster cloth to be the fastest, lightest, and easiest to modify. Two layers of plaster cloth is strong, it’s available by the case, and it takes a fraction of the time required by other methods like paper towels.  </vt:lpstr>
      <vt:lpstr>Scaleable Technique-Macro: Track Hundreds of feet of track calls for flextrack. Use track templates for smooth curves and reliable operation. Remove a few ties at junctions of track and put down wood ties to spike rail in place to reduce kinks at the intersections. Glue track down with white glue and weight it to hold it flat. If you want to make a change, just wet it for a while and it will come off. Pre-made switches  save months of work (I like Tomalco). A head start is needed because I spend additional time on many switches modifying them to fit the track plan and making more realistic bridles and throw bars.</vt:lpstr>
      <vt:lpstr>SCALEABLE MICRO: BACKGROUND TREES The most efficient way to produce background trees for hills is to form 1” to 5” balls of black polyfill fiber, spray them with 3M adhesive, and cover them with Woodland Scenics clump foliage. Make them lumpy of they will look like tennis balls. Then, or after installing over dark green paint,  spray them with diluted black ink to produce a variety of colors. First edge of woods trees with trunks, then large balls behind them graded to small ¾” round at the top creates an illusion of distance.  </vt:lpstr>
      <vt:lpstr>PowerPoint Presentation</vt:lpstr>
      <vt:lpstr>PowerPoint Presentation</vt:lpstr>
      <vt:lpstr>PowerPoint Presentation</vt:lpstr>
      <vt:lpstr>PowerPoint Presentation</vt:lpstr>
      <vt:lpstr>PowerPoint Presentation</vt:lpstr>
      <vt:lpstr>SCALEABLE TECHNIQUE MICRO: EDGE OF WOOD –WEEDS The homemade sheets are torn to irregular shapes and glued down to the dirt with Ailene’s Tacky Glue.</vt:lpstr>
      <vt:lpstr>PowerPoint Presentation</vt:lpstr>
      <vt:lpstr>SCALEABLE TECHNIQUE MICRO: Dirt Brush the dirt over the surface with the fine fan shaped brush so it collects naturally in crevices in the rocks.</vt:lpstr>
      <vt:lpstr>SCALEABLE TECHNIQUE MICRO: Adhere Everything For trees, edge of woods grass and shrubbery, dirt, and ballast everything should be glued in place. Dirt and ballast must be completely soaked with alcohol and wet water or the under layer will not adhere. Use a fine mist sprayer like the black and white ones in the picture on slide 24. Then mix 1/2 matte Modge Podge with 1/2 water and apply with a large bottle. Do not waste time with an eyedropper. Mist it with more water to even it out. Soaking with glue is the most important thing here; usually all the glue disappears when dry. If not, after it dries, you can dust a little dirt on top and mist it again.  Layers are fine as long as it all adheres.</vt:lpstr>
      <vt:lpstr>PowerPoint Presentation</vt:lpstr>
      <vt:lpstr>SCALEABLE TECHNIQUE MICRO: ROCK CLIFFS Rocks are painted white and washed with multiple diluted colors of acrylic. </vt:lpstr>
      <vt:lpstr>SCALEABLE TECHNIQUE MICRO: STREAM BEDS, ABUT- MENTS, AND OUTCROPS For 50’ of watercourses I found real rocks that broke into flat planes and water rounded rocks. And I made rocks by crumpling sheets of aluminum foil, flattening them out, and layering them with plaster of paris. The layers were then broken up into pieces. All were painted white and weathered with diluted acrylic colors. The railroad used massive stone blocks for abutments. I made them by casting plaster into a latex mold pulled from a large sheet of O scale stone wall.  </vt:lpstr>
      <vt:lpstr>PowerPoint Presentation</vt:lpstr>
      <vt:lpstr>SCALEABLE TECHNIQUE MICRO: WATER With over 50’ of water to do, poured resin was not practical. The smell, the damming problems, the way it creeps up everything it touches, and the fact that you can’t see below the surface of most water courses ruled it out. I paint the bottom with oil paints so the colors blend easily. I let it dry and then I put on several coats of gloss Modge Podge. Ripples are added with gloss gell medium, and finally gloss gell mixed with white paint makes foam. </vt:lpstr>
      <vt:lpstr>SCALEABLE TECHNIQUE MICRO: Ballast  With hundreds of feet of track to ballast and no tolerance for ballast stuck to the side of the rails, I needed a system. To avoid having the ballast diameter match the tie width, which I see so often, I use fine ballast. It is dyed with diluted ink to knock back the brightness. I radius the shoulders of the cork roadbed to have a better profile. Then I spoon on ballast and brush it into approximate position with the soft fan shaped brush. I use foam blocks or foam paint brushes applied flat to the ties that catch the ballast, moving it off the ties and rails, and depositing it in the gaps between the ties. Foam is the only material I found that works. As you can see in the picture at the left, much of the railroad had no stone ballast, and dirt is applied in the same way.  </vt:lpstr>
      <vt:lpstr>SCALEABLE TECHNIQUE MICRO: GRASS AND WEEDS Static grass is the answer for large acreage, but most equipment and instruction will not work at scale. Battery powered systems are too weak, switching colors when using only one applicator takes so much time that you can only do a few inches before the glue dries. Woodland Scenics Static King is the most reliable, strong and effective. The other five I tried have been discarded. Get a few of them because glue dries fast and you don’t have time to change fiber types. </vt:lpstr>
      <vt:lpstr>SCALEABLE TECHNIQUE MICRO: Static Grass Application Before starting, put up paper towels to keep the fibers off the other scenery. Apply matte Modge Podge diluted with water or a grass glue. Do not use Elmers, as the new formula skins fast and will not work. First, I do patches of glue and apply tall grass. Vacuum the work, then I put on more glue for newer shorter grass, leaving some dirt showing. To get the variety of colors seen in the first slide you have to apply the grass through a piece of cardboard with a hole in it to narrow the area of application.</vt:lpstr>
      <vt:lpstr>PowerPoint Presentation</vt:lpstr>
      <vt:lpstr>PowerPoint Presentation</vt:lpstr>
      <vt:lpstr>PowerPoint Presentation</vt:lpstr>
      <vt:lpstr>Eagle Springs Water in Edgewood</vt:lpstr>
      <vt:lpstr>PowerPoint Presentation</vt:lpstr>
      <vt:lpstr>SCALEABLE TECHNIQUE MICRO: Surface Textures  The last step before finally fixing the area with diluted Modge Podge is to apply surface materials appropriate for the scene. In this one, I have leaves chopped up in a blender and tiny twigs on the ground under the trees.</vt:lpstr>
      <vt:lpstr>SCALEABLE TECHNIQUE MICRO: Surface Textures  From old postcards of the area I saw rocks on all the roads. I put stones of the correct size on the ground and road using large and medium ballast. Remember to soak with 50 50 Modge Podge to stabilize.</vt:lpstr>
      <vt:lpstr>SCALEABLE TECHNIQUE MICRO: Surface Textures  More rocks can be seen in this closeup. And some static fibers with fine turf leaves were created. It is amazing that this level of magnification of such tiny objects is so convincing. Though that bit of ground foam has to be removed</vt:lpstr>
      <vt:lpstr>CONCLUSION Building a large layout is a formidable undertaking. My experience from two failures and the current success is:   1. There’s nothing worse than discovering you don’t like the layout you are building. Get the planning and design right before starting. It’s much easier to tear up and revise the model layout than the full size layout.  2. Find construction techniques that erect quickly with functioning trackwork so you don’t get discouraged by getting bogged down in beginning and intermediate stages, before the rewards of some finished areas can raise your spirits.  3. Use systems that scale to your larger layout size. Use flextrack, purchase switches, buy Modge Podge by the gallon, avoid foam landscape, avoid spline subroadbed, avoid handlaid track, avoid resin water, avoid the bumps and dimensional unreliability of homasote, avoid tiny plaster rock molds and all labor intensive beginning and intermediate techniques.  4. Save your energy for the necessarily labor intensive and rewarding finish work.  5. Get your trackwork finished early so you can run trains and have some fun even if the landscape is incomplete.  6. Pick a scene or two and move it ahead toward finish. It will show if you are preparing for the result you want, indicate changes you need, and provide an inspiration to get the whole layout developed to that level.  The satisfaction of creating your own beautiful world is especially rewarding these days.       Willy Monaghan  rondoutroundhouse@gmail.com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TECHNIQUES FOR BUILDING LARGE LAYOUTS                                           OR GETTING SMALL ONES FINISHED</dc:title>
  <dc:creator>William Monaghan</dc:creator>
  <cp:lastModifiedBy>William Monaghan</cp:lastModifiedBy>
  <cp:revision>47</cp:revision>
  <cp:lastPrinted>2022-05-26T01:21:35Z</cp:lastPrinted>
  <dcterms:created xsi:type="dcterms:W3CDTF">2022-05-20T19:37:05Z</dcterms:created>
  <dcterms:modified xsi:type="dcterms:W3CDTF">2022-08-10T13:28:29Z</dcterms:modified>
</cp:coreProperties>
</file>